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 id="2147484515" r:id="rId3"/>
  </p:sldMasterIdLst>
  <p:notesMasterIdLst>
    <p:notesMasterId r:id="rId22"/>
  </p:notesMasterIdLst>
  <p:sldIdLst>
    <p:sldId id="359" r:id="rId4"/>
    <p:sldId id="399" r:id="rId5"/>
    <p:sldId id="413" r:id="rId6"/>
    <p:sldId id="403" r:id="rId7"/>
    <p:sldId id="409" r:id="rId8"/>
    <p:sldId id="420" r:id="rId9"/>
    <p:sldId id="419" r:id="rId10"/>
    <p:sldId id="421" r:id="rId11"/>
    <p:sldId id="422" r:id="rId12"/>
    <p:sldId id="423" r:id="rId13"/>
    <p:sldId id="415" r:id="rId14"/>
    <p:sldId id="427" r:id="rId15"/>
    <p:sldId id="429" r:id="rId16"/>
    <p:sldId id="417" r:id="rId17"/>
    <p:sldId id="404" r:id="rId18"/>
    <p:sldId id="405" r:id="rId19"/>
    <p:sldId id="406" r:id="rId20"/>
    <p:sldId id="40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EB5"/>
    <a:srgbClr val="0094C8"/>
    <a:srgbClr val="2DC8FF"/>
    <a:srgbClr val="79DCFF"/>
    <a:srgbClr val="0398CC"/>
    <a:srgbClr val="7DDDFF"/>
    <a:srgbClr val="00A1DA"/>
    <a:srgbClr val="9BE5FF"/>
    <a:srgbClr val="DDF6FF"/>
    <a:srgbClr val="E86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5" autoAdjust="0"/>
    <p:restoredTop sz="94660"/>
  </p:normalViewPr>
  <p:slideViewPr>
    <p:cSldViewPr snapToGrid="0" showGuides="1">
      <p:cViewPr varScale="1">
        <p:scale>
          <a:sx n="105" d="100"/>
          <a:sy n="105" d="100"/>
        </p:scale>
        <p:origin x="870"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AC8685-A1A2-40A5-8915-CEB2D4D86C5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F702CE3-4B31-4107-9883-DF4D41C265A9}">
      <dgm:prSet/>
      <dgm:spPr/>
      <dgm:t>
        <a:bodyPr/>
        <a:lstStyle/>
        <a:p>
          <a:pPr>
            <a:lnSpc>
              <a:spcPct val="100000"/>
            </a:lnSpc>
          </a:pPr>
          <a:r>
            <a:rPr lang="en-US" dirty="0"/>
            <a:t>With the use of data analytics, many individuals can stay informed on the factors which play into market hotness such as location, population and time as explored above. </a:t>
          </a:r>
        </a:p>
      </dgm:t>
    </dgm:pt>
    <dgm:pt modelId="{7630E5C6-17D5-47A4-9335-4EC51377892C}" type="parTrans" cxnId="{D1552A3F-7ADE-455D-97DE-441C763073AD}">
      <dgm:prSet/>
      <dgm:spPr/>
      <dgm:t>
        <a:bodyPr/>
        <a:lstStyle/>
        <a:p>
          <a:endParaRPr lang="en-US"/>
        </a:p>
      </dgm:t>
    </dgm:pt>
    <dgm:pt modelId="{94126243-CD29-4440-AEC5-D64CB30A15C3}" type="sibTrans" cxnId="{D1552A3F-7ADE-455D-97DE-441C763073AD}">
      <dgm:prSet/>
      <dgm:spPr/>
      <dgm:t>
        <a:bodyPr/>
        <a:lstStyle/>
        <a:p>
          <a:endParaRPr lang="en-US"/>
        </a:p>
      </dgm:t>
    </dgm:pt>
    <dgm:pt modelId="{68423AB2-0135-47A3-8417-ABD5C92856B8}">
      <dgm:prSet/>
      <dgm:spPr/>
      <dgm:t>
        <a:bodyPr/>
        <a:lstStyle/>
        <a:p>
          <a:pPr>
            <a:lnSpc>
              <a:spcPct val="100000"/>
            </a:lnSpc>
          </a:pPr>
          <a:r>
            <a:rPr lang="en-US"/>
            <a:t>By bringing everything under one sphere of investigation, it is easier to consolidate patterns, trends and identify the factors that can give best value for their homes. </a:t>
          </a:r>
        </a:p>
      </dgm:t>
    </dgm:pt>
    <dgm:pt modelId="{F37123DF-7E4E-46CA-A6CB-2ABD1CE81F0B}" type="parTrans" cxnId="{4F70C359-A542-42A7-BA24-D8F64144CA56}">
      <dgm:prSet/>
      <dgm:spPr/>
      <dgm:t>
        <a:bodyPr/>
        <a:lstStyle/>
        <a:p>
          <a:endParaRPr lang="en-US"/>
        </a:p>
      </dgm:t>
    </dgm:pt>
    <dgm:pt modelId="{80CFE6A6-1890-458B-BFC5-9E0D105B9C61}" type="sibTrans" cxnId="{4F70C359-A542-42A7-BA24-D8F64144CA56}">
      <dgm:prSet/>
      <dgm:spPr/>
      <dgm:t>
        <a:bodyPr/>
        <a:lstStyle/>
        <a:p>
          <a:endParaRPr lang="en-US"/>
        </a:p>
      </dgm:t>
    </dgm:pt>
    <dgm:pt modelId="{674097FE-6D4E-49CF-8D58-0D72333ABC4D}">
      <dgm:prSet/>
      <dgm:spPr/>
      <dgm:t>
        <a:bodyPr/>
        <a:lstStyle/>
        <a:p>
          <a:pPr>
            <a:lnSpc>
              <a:spcPct val="100000"/>
            </a:lnSpc>
          </a:pPr>
          <a:r>
            <a:rPr lang="en-US"/>
            <a:t>The decision of buying a home is one that should not be made lightly, and one should consider all helpful factors, to make an informed decision to  buy the home at an appropriate price , with all possible living situations for their needs and wants. </a:t>
          </a:r>
        </a:p>
      </dgm:t>
    </dgm:pt>
    <dgm:pt modelId="{F2572D17-D69F-4713-A56C-DF3EE1020E80}" type="parTrans" cxnId="{192A6C55-DC23-426E-98FC-5D8F5767B633}">
      <dgm:prSet/>
      <dgm:spPr/>
      <dgm:t>
        <a:bodyPr/>
        <a:lstStyle/>
        <a:p>
          <a:endParaRPr lang="en-US"/>
        </a:p>
      </dgm:t>
    </dgm:pt>
    <dgm:pt modelId="{F9B72D6D-E3A4-4FED-920D-AE6DFBA83608}" type="sibTrans" cxnId="{192A6C55-DC23-426E-98FC-5D8F5767B633}">
      <dgm:prSet/>
      <dgm:spPr/>
      <dgm:t>
        <a:bodyPr/>
        <a:lstStyle/>
        <a:p>
          <a:endParaRPr lang="en-US"/>
        </a:p>
      </dgm:t>
    </dgm:pt>
    <dgm:pt modelId="{7991E5FB-BC44-4BEE-BD69-39C6DC5DAD23}" type="pres">
      <dgm:prSet presAssocID="{4AAC8685-A1A2-40A5-8915-CEB2D4D86C5A}" presName="root" presStyleCnt="0">
        <dgm:presLayoutVars>
          <dgm:dir/>
          <dgm:resizeHandles val="exact"/>
        </dgm:presLayoutVars>
      </dgm:prSet>
      <dgm:spPr/>
    </dgm:pt>
    <dgm:pt modelId="{B0A88907-132B-4FE5-80DE-C1C63A9E009A}" type="pres">
      <dgm:prSet presAssocID="{4F702CE3-4B31-4107-9883-DF4D41C265A9}" presName="compNode" presStyleCnt="0"/>
      <dgm:spPr/>
    </dgm:pt>
    <dgm:pt modelId="{E829EC08-208A-417C-BDF3-E56D1E71A60F}" type="pres">
      <dgm:prSet presAssocID="{4F702CE3-4B31-4107-9883-DF4D41C265A9}" presName="bgRect" presStyleLbl="bgShp" presStyleIdx="0" presStyleCnt="3"/>
      <dgm:spPr/>
    </dgm:pt>
    <dgm:pt modelId="{4B8C7731-DC62-4E7B-B571-9D1C98B53CDD}" type="pres">
      <dgm:prSet presAssocID="{4F702CE3-4B31-4107-9883-DF4D41C265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56FB8B96-363D-4D1E-AB43-598B7FCC572B}" type="pres">
      <dgm:prSet presAssocID="{4F702CE3-4B31-4107-9883-DF4D41C265A9}" presName="spaceRect" presStyleCnt="0"/>
      <dgm:spPr/>
    </dgm:pt>
    <dgm:pt modelId="{2CB825F9-EBA5-4ED4-85DB-7A40F90FEF78}" type="pres">
      <dgm:prSet presAssocID="{4F702CE3-4B31-4107-9883-DF4D41C265A9}" presName="parTx" presStyleLbl="revTx" presStyleIdx="0" presStyleCnt="3">
        <dgm:presLayoutVars>
          <dgm:chMax val="0"/>
          <dgm:chPref val="0"/>
        </dgm:presLayoutVars>
      </dgm:prSet>
      <dgm:spPr/>
    </dgm:pt>
    <dgm:pt modelId="{1271CC9E-CDD9-4A9D-9531-DCB9F8B3DF0B}" type="pres">
      <dgm:prSet presAssocID="{94126243-CD29-4440-AEC5-D64CB30A15C3}" presName="sibTrans" presStyleCnt="0"/>
      <dgm:spPr/>
    </dgm:pt>
    <dgm:pt modelId="{3D627414-CA41-4AE4-AA3B-B513EB34EACE}" type="pres">
      <dgm:prSet presAssocID="{68423AB2-0135-47A3-8417-ABD5C92856B8}" presName="compNode" presStyleCnt="0"/>
      <dgm:spPr/>
    </dgm:pt>
    <dgm:pt modelId="{ACBF2F5F-1F95-4525-8FAD-2102C0E375F9}" type="pres">
      <dgm:prSet presAssocID="{68423AB2-0135-47A3-8417-ABD5C92856B8}" presName="bgRect" presStyleLbl="bgShp" presStyleIdx="1" presStyleCnt="3"/>
      <dgm:spPr/>
    </dgm:pt>
    <dgm:pt modelId="{F289BFEC-7F0F-4379-B906-8EE2C28B603A}" type="pres">
      <dgm:prSet presAssocID="{68423AB2-0135-47A3-8417-ABD5C92856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95236EA6-21BC-45F6-A136-6DA27D7A8AA9}" type="pres">
      <dgm:prSet presAssocID="{68423AB2-0135-47A3-8417-ABD5C92856B8}" presName="spaceRect" presStyleCnt="0"/>
      <dgm:spPr/>
    </dgm:pt>
    <dgm:pt modelId="{3D6F4FC0-1F20-4C99-9C2F-D9EE4429D5C0}" type="pres">
      <dgm:prSet presAssocID="{68423AB2-0135-47A3-8417-ABD5C92856B8}" presName="parTx" presStyleLbl="revTx" presStyleIdx="1" presStyleCnt="3">
        <dgm:presLayoutVars>
          <dgm:chMax val="0"/>
          <dgm:chPref val="0"/>
        </dgm:presLayoutVars>
      </dgm:prSet>
      <dgm:spPr/>
    </dgm:pt>
    <dgm:pt modelId="{4290999C-6E97-4AA5-9D78-BF61680B418B}" type="pres">
      <dgm:prSet presAssocID="{80CFE6A6-1890-458B-BFC5-9E0D105B9C61}" presName="sibTrans" presStyleCnt="0"/>
      <dgm:spPr/>
    </dgm:pt>
    <dgm:pt modelId="{C5A89E2C-4012-4475-A830-EC01CE01FE9B}" type="pres">
      <dgm:prSet presAssocID="{674097FE-6D4E-49CF-8D58-0D72333ABC4D}" presName="compNode" presStyleCnt="0"/>
      <dgm:spPr/>
    </dgm:pt>
    <dgm:pt modelId="{6B90E0C3-872C-4847-BC75-B489B12D9DD1}" type="pres">
      <dgm:prSet presAssocID="{674097FE-6D4E-49CF-8D58-0D72333ABC4D}" presName="bgRect" presStyleLbl="bgShp" presStyleIdx="2" presStyleCnt="3"/>
      <dgm:spPr/>
    </dgm:pt>
    <dgm:pt modelId="{5EB9CE36-A3DC-4BF7-90BD-CF41DD35C76C}" type="pres">
      <dgm:prSet presAssocID="{674097FE-6D4E-49CF-8D58-0D72333AB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use"/>
        </a:ext>
      </dgm:extLst>
    </dgm:pt>
    <dgm:pt modelId="{54A0368E-C00F-4B82-A2FF-7BB9338D0842}" type="pres">
      <dgm:prSet presAssocID="{674097FE-6D4E-49CF-8D58-0D72333ABC4D}" presName="spaceRect" presStyleCnt="0"/>
      <dgm:spPr/>
    </dgm:pt>
    <dgm:pt modelId="{E0DD5FBA-A264-43F2-A844-6FAA16072CA5}" type="pres">
      <dgm:prSet presAssocID="{674097FE-6D4E-49CF-8D58-0D72333ABC4D}" presName="parTx" presStyleLbl="revTx" presStyleIdx="2" presStyleCnt="3">
        <dgm:presLayoutVars>
          <dgm:chMax val="0"/>
          <dgm:chPref val="0"/>
        </dgm:presLayoutVars>
      </dgm:prSet>
      <dgm:spPr/>
    </dgm:pt>
  </dgm:ptLst>
  <dgm:cxnLst>
    <dgm:cxn modelId="{9063791A-EAB8-474F-A9A4-9A17B1FD7B34}" type="presOf" srcId="{4F702CE3-4B31-4107-9883-DF4D41C265A9}" destId="{2CB825F9-EBA5-4ED4-85DB-7A40F90FEF78}" srcOrd="0" destOrd="0" presId="urn:microsoft.com/office/officeart/2018/2/layout/IconVerticalSolidList"/>
    <dgm:cxn modelId="{2EF9B51A-3C48-412F-9C34-4E47598AD420}" type="presOf" srcId="{4AAC8685-A1A2-40A5-8915-CEB2D4D86C5A}" destId="{7991E5FB-BC44-4BEE-BD69-39C6DC5DAD23}" srcOrd="0" destOrd="0" presId="urn:microsoft.com/office/officeart/2018/2/layout/IconVerticalSolidList"/>
    <dgm:cxn modelId="{D1552A3F-7ADE-455D-97DE-441C763073AD}" srcId="{4AAC8685-A1A2-40A5-8915-CEB2D4D86C5A}" destId="{4F702CE3-4B31-4107-9883-DF4D41C265A9}" srcOrd="0" destOrd="0" parTransId="{7630E5C6-17D5-47A4-9335-4EC51377892C}" sibTransId="{94126243-CD29-4440-AEC5-D64CB30A15C3}"/>
    <dgm:cxn modelId="{192A6C55-DC23-426E-98FC-5D8F5767B633}" srcId="{4AAC8685-A1A2-40A5-8915-CEB2D4D86C5A}" destId="{674097FE-6D4E-49CF-8D58-0D72333ABC4D}" srcOrd="2" destOrd="0" parTransId="{F2572D17-D69F-4713-A56C-DF3EE1020E80}" sibTransId="{F9B72D6D-E3A4-4FED-920D-AE6DFBA83608}"/>
    <dgm:cxn modelId="{4F70C359-A542-42A7-BA24-D8F64144CA56}" srcId="{4AAC8685-A1A2-40A5-8915-CEB2D4D86C5A}" destId="{68423AB2-0135-47A3-8417-ABD5C92856B8}" srcOrd="1" destOrd="0" parTransId="{F37123DF-7E4E-46CA-A6CB-2ABD1CE81F0B}" sibTransId="{80CFE6A6-1890-458B-BFC5-9E0D105B9C61}"/>
    <dgm:cxn modelId="{5FAAD095-C961-48E4-BDA0-E8399FEF0A4E}" type="presOf" srcId="{674097FE-6D4E-49CF-8D58-0D72333ABC4D}" destId="{E0DD5FBA-A264-43F2-A844-6FAA16072CA5}" srcOrd="0" destOrd="0" presId="urn:microsoft.com/office/officeart/2018/2/layout/IconVerticalSolidList"/>
    <dgm:cxn modelId="{DA4AFACA-8C24-4C3E-BB0F-E7C334C0C0FA}" type="presOf" srcId="{68423AB2-0135-47A3-8417-ABD5C92856B8}" destId="{3D6F4FC0-1F20-4C99-9C2F-D9EE4429D5C0}" srcOrd="0" destOrd="0" presId="urn:microsoft.com/office/officeart/2018/2/layout/IconVerticalSolidList"/>
    <dgm:cxn modelId="{C9DD4C43-989A-48C8-BA71-FADE40C2EEFA}" type="presParOf" srcId="{7991E5FB-BC44-4BEE-BD69-39C6DC5DAD23}" destId="{B0A88907-132B-4FE5-80DE-C1C63A9E009A}" srcOrd="0" destOrd="0" presId="urn:microsoft.com/office/officeart/2018/2/layout/IconVerticalSolidList"/>
    <dgm:cxn modelId="{3F2ABF34-5C4E-4171-B909-00E13B766F78}" type="presParOf" srcId="{B0A88907-132B-4FE5-80DE-C1C63A9E009A}" destId="{E829EC08-208A-417C-BDF3-E56D1E71A60F}" srcOrd="0" destOrd="0" presId="urn:microsoft.com/office/officeart/2018/2/layout/IconVerticalSolidList"/>
    <dgm:cxn modelId="{28E93A11-C834-4B81-AFDD-5F5860B3C95C}" type="presParOf" srcId="{B0A88907-132B-4FE5-80DE-C1C63A9E009A}" destId="{4B8C7731-DC62-4E7B-B571-9D1C98B53CDD}" srcOrd="1" destOrd="0" presId="urn:microsoft.com/office/officeart/2018/2/layout/IconVerticalSolidList"/>
    <dgm:cxn modelId="{136E9959-8427-4CAB-AD90-409FDB48E9EC}" type="presParOf" srcId="{B0A88907-132B-4FE5-80DE-C1C63A9E009A}" destId="{56FB8B96-363D-4D1E-AB43-598B7FCC572B}" srcOrd="2" destOrd="0" presId="urn:microsoft.com/office/officeart/2018/2/layout/IconVerticalSolidList"/>
    <dgm:cxn modelId="{DEFDE2A0-A488-49CA-9DB7-768D82308A21}" type="presParOf" srcId="{B0A88907-132B-4FE5-80DE-C1C63A9E009A}" destId="{2CB825F9-EBA5-4ED4-85DB-7A40F90FEF78}" srcOrd="3" destOrd="0" presId="urn:microsoft.com/office/officeart/2018/2/layout/IconVerticalSolidList"/>
    <dgm:cxn modelId="{CBDDFD43-3621-4D56-9868-DAE62FA9E41A}" type="presParOf" srcId="{7991E5FB-BC44-4BEE-BD69-39C6DC5DAD23}" destId="{1271CC9E-CDD9-4A9D-9531-DCB9F8B3DF0B}" srcOrd="1" destOrd="0" presId="urn:microsoft.com/office/officeart/2018/2/layout/IconVerticalSolidList"/>
    <dgm:cxn modelId="{26443C58-D834-46D4-9270-C3CEE1E3B078}" type="presParOf" srcId="{7991E5FB-BC44-4BEE-BD69-39C6DC5DAD23}" destId="{3D627414-CA41-4AE4-AA3B-B513EB34EACE}" srcOrd="2" destOrd="0" presId="urn:microsoft.com/office/officeart/2018/2/layout/IconVerticalSolidList"/>
    <dgm:cxn modelId="{6FF6B225-E2F2-4218-87CD-3DBB7DE37DBB}" type="presParOf" srcId="{3D627414-CA41-4AE4-AA3B-B513EB34EACE}" destId="{ACBF2F5F-1F95-4525-8FAD-2102C0E375F9}" srcOrd="0" destOrd="0" presId="urn:microsoft.com/office/officeart/2018/2/layout/IconVerticalSolidList"/>
    <dgm:cxn modelId="{28935812-5A2F-434E-B149-72A8A139F1BD}" type="presParOf" srcId="{3D627414-CA41-4AE4-AA3B-B513EB34EACE}" destId="{F289BFEC-7F0F-4379-B906-8EE2C28B603A}" srcOrd="1" destOrd="0" presId="urn:microsoft.com/office/officeart/2018/2/layout/IconVerticalSolidList"/>
    <dgm:cxn modelId="{159146A6-0D2D-43E8-9690-F2E0F4B6924E}" type="presParOf" srcId="{3D627414-CA41-4AE4-AA3B-B513EB34EACE}" destId="{95236EA6-21BC-45F6-A136-6DA27D7A8AA9}" srcOrd="2" destOrd="0" presId="urn:microsoft.com/office/officeart/2018/2/layout/IconVerticalSolidList"/>
    <dgm:cxn modelId="{8A3BE60C-BF06-4676-B349-21A43E6FF600}" type="presParOf" srcId="{3D627414-CA41-4AE4-AA3B-B513EB34EACE}" destId="{3D6F4FC0-1F20-4C99-9C2F-D9EE4429D5C0}" srcOrd="3" destOrd="0" presId="urn:microsoft.com/office/officeart/2018/2/layout/IconVerticalSolidList"/>
    <dgm:cxn modelId="{DC3E15BE-EF11-4743-96A6-2A5FDAE62D76}" type="presParOf" srcId="{7991E5FB-BC44-4BEE-BD69-39C6DC5DAD23}" destId="{4290999C-6E97-4AA5-9D78-BF61680B418B}" srcOrd="3" destOrd="0" presId="urn:microsoft.com/office/officeart/2018/2/layout/IconVerticalSolidList"/>
    <dgm:cxn modelId="{013FCDB4-5649-45F6-B597-DB37BC39136D}" type="presParOf" srcId="{7991E5FB-BC44-4BEE-BD69-39C6DC5DAD23}" destId="{C5A89E2C-4012-4475-A830-EC01CE01FE9B}" srcOrd="4" destOrd="0" presId="urn:microsoft.com/office/officeart/2018/2/layout/IconVerticalSolidList"/>
    <dgm:cxn modelId="{4CC73162-22B5-49B1-9338-4F3E7A6C0A63}" type="presParOf" srcId="{C5A89E2C-4012-4475-A830-EC01CE01FE9B}" destId="{6B90E0C3-872C-4847-BC75-B489B12D9DD1}" srcOrd="0" destOrd="0" presId="urn:microsoft.com/office/officeart/2018/2/layout/IconVerticalSolidList"/>
    <dgm:cxn modelId="{CCA78FC1-1A38-4747-81AC-B97084CB5BF0}" type="presParOf" srcId="{C5A89E2C-4012-4475-A830-EC01CE01FE9B}" destId="{5EB9CE36-A3DC-4BF7-90BD-CF41DD35C76C}" srcOrd="1" destOrd="0" presId="urn:microsoft.com/office/officeart/2018/2/layout/IconVerticalSolidList"/>
    <dgm:cxn modelId="{C7FA8947-4639-49E9-BFC3-29F2A09684DF}" type="presParOf" srcId="{C5A89E2C-4012-4475-A830-EC01CE01FE9B}" destId="{54A0368E-C00F-4B82-A2FF-7BB9338D0842}" srcOrd="2" destOrd="0" presId="urn:microsoft.com/office/officeart/2018/2/layout/IconVerticalSolidList"/>
    <dgm:cxn modelId="{48F6EC9F-DD62-4A2F-8BD7-AE4F400138EC}" type="presParOf" srcId="{C5A89E2C-4012-4475-A830-EC01CE01FE9B}" destId="{E0DD5FBA-A264-43F2-A844-6FAA16072CA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9EC08-208A-417C-BDF3-E56D1E71A60F}">
      <dsp:nvSpPr>
        <dsp:cNvPr id="0" name=""/>
        <dsp:cNvSpPr/>
      </dsp:nvSpPr>
      <dsp:spPr>
        <a:xfrm>
          <a:off x="0" y="428"/>
          <a:ext cx="7663119" cy="10036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C7731-DC62-4E7B-B571-9D1C98B53CDD}">
      <dsp:nvSpPr>
        <dsp:cNvPr id="0" name=""/>
        <dsp:cNvSpPr/>
      </dsp:nvSpPr>
      <dsp:spPr>
        <a:xfrm>
          <a:off x="303617" y="226259"/>
          <a:ext cx="552030" cy="5520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B825F9-EBA5-4ED4-85DB-7A40F90FEF78}">
      <dsp:nvSpPr>
        <dsp:cNvPr id="0" name=""/>
        <dsp:cNvSpPr/>
      </dsp:nvSpPr>
      <dsp:spPr>
        <a:xfrm>
          <a:off x="1159264" y="428"/>
          <a:ext cx="6503854" cy="1003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24" tIns="106224" rIns="106224" bIns="106224" numCol="1" spcCol="1270" anchor="ctr" anchorCtr="0">
          <a:noAutofit/>
        </a:bodyPr>
        <a:lstStyle/>
        <a:p>
          <a:pPr marL="0" lvl="0" indent="0" algn="l" defTabSz="622300">
            <a:lnSpc>
              <a:spcPct val="100000"/>
            </a:lnSpc>
            <a:spcBef>
              <a:spcPct val="0"/>
            </a:spcBef>
            <a:spcAft>
              <a:spcPct val="35000"/>
            </a:spcAft>
            <a:buNone/>
          </a:pPr>
          <a:r>
            <a:rPr lang="en-US" sz="1400" kern="1200" dirty="0"/>
            <a:t>With the use of data analytics, many individuals can stay informed on the factors which play into market hotness such as location, population and time as explored above. </a:t>
          </a:r>
        </a:p>
      </dsp:txBody>
      <dsp:txXfrm>
        <a:off x="1159264" y="428"/>
        <a:ext cx="6503854" cy="1003692"/>
      </dsp:txXfrm>
    </dsp:sp>
    <dsp:sp modelId="{ACBF2F5F-1F95-4525-8FAD-2102C0E375F9}">
      <dsp:nvSpPr>
        <dsp:cNvPr id="0" name=""/>
        <dsp:cNvSpPr/>
      </dsp:nvSpPr>
      <dsp:spPr>
        <a:xfrm>
          <a:off x="0" y="1255044"/>
          <a:ext cx="7663119" cy="10036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89BFEC-7F0F-4379-B906-8EE2C28B603A}">
      <dsp:nvSpPr>
        <dsp:cNvPr id="0" name=""/>
        <dsp:cNvSpPr/>
      </dsp:nvSpPr>
      <dsp:spPr>
        <a:xfrm>
          <a:off x="303617" y="1480875"/>
          <a:ext cx="552030" cy="552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6F4FC0-1F20-4C99-9C2F-D9EE4429D5C0}">
      <dsp:nvSpPr>
        <dsp:cNvPr id="0" name=""/>
        <dsp:cNvSpPr/>
      </dsp:nvSpPr>
      <dsp:spPr>
        <a:xfrm>
          <a:off x="1159264" y="1255044"/>
          <a:ext cx="6503854" cy="1003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24" tIns="106224" rIns="106224" bIns="106224" numCol="1" spcCol="1270" anchor="ctr" anchorCtr="0">
          <a:noAutofit/>
        </a:bodyPr>
        <a:lstStyle/>
        <a:p>
          <a:pPr marL="0" lvl="0" indent="0" algn="l" defTabSz="622300">
            <a:lnSpc>
              <a:spcPct val="100000"/>
            </a:lnSpc>
            <a:spcBef>
              <a:spcPct val="0"/>
            </a:spcBef>
            <a:spcAft>
              <a:spcPct val="35000"/>
            </a:spcAft>
            <a:buNone/>
          </a:pPr>
          <a:r>
            <a:rPr lang="en-US" sz="1400" kern="1200"/>
            <a:t>By bringing everything under one sphere of investigation, it is easier to consolidate patterns, trends and identify the factors that can give best value for their homes. </a:t>
          </a:r>
        </a:p>
      </dsp:txBody>
      <dsp:txXfrm>
        <a:off x="1159264" y="1255044"/>
        <a:ext cx="6503854" cy="1003692"/>
      </dsp:txXfrm>
    </dsp:sp>
    <dsp:sp modelId="{6B90E0C3-872C-4847-BC75-B489B12D9DD1}">
      <dsp:nvSpPr>
        <dsp:cNvPr id="0" name=""/>
        <dsp:cNvSpPr/>
      </dsp:nvSpPr>
      <dsp:spPr>
        <a:xfrm>
          <a:off x="0" y="2509660"/>
          <a:ext cx="7663119" cy="10036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B9CE36-A3DC-4BF7-90BD-CF41DD35C76C}">
      <dsp:nvSpPr>
        <dsp:cNvPr id="0" name=""/>
        <dsp:cNvSpPr/>
      </dsp:nvSpPr>
      <dsp:spPr>
        <a:xfrm>
          <a:off x="303617" y="2735491"/>
          <a:ext cx="552030" cy="552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DD5FBA-A264-43F2-A844-6FAA16072CA5}">
      <dsp:nvSpPr>
        <dsp:cNvPr id="0" name=""/>
        <dsp:cNvSpPr/>
      </dsp:nvSpPr>
      <dsp:spPr>
        <a:xfrm>
          <a:off x="1159264" y="2509660"/>
          <a:ext cx="6503854" cy="1003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24" tIns="106224" rIns="106224" bIns="106224" numCol="1" spcCol="1270" anchor="ctr" anchorCtr="0">
          <a:noAutofit/>
        </a:bodyPr>
        <a:lstStyle/>
        <a:p>
          <a:pPr marL="0" lvl="0" indent="0" algn="l" defTabSz="622300">
            <a:lnSpc>
              <a:spcPct val="100000"/>
            </a:lnSpc>
            <a:spcBef>
              <a:spcPct val="0"/>
            </a:spcBef>
            <a:spcAft>
              <a:spcPct val="35000"/>
            </a:spcAft>
            <a:buNone/>
          </a:pPr>
          <a:r>
            <a:rPr lang="en-US" sz="1400" kern="1200"/>
            <a:t>The decision of buying a home is one that should not be made lightly, and one should consider all helpful factors, to make an informed decision to  buy the home at an appropriate price , with all possible living situations for their needs and wants. </a:t>
          </a:r>
        </a:p>
      </dsp:txBody>
      <dsp:txXfrm>
        <a:off x="1159264" y="2509660"/>
        <a:ext cx="6503854" cy="10036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After the dataset was cleansed and transformed, different explorations were performed to gain a better understanding of the data especially in relation to the target variable (‘</a:t>
            </a:r>
            <a:r>
              <a:rPr lang="en-US" sz="1800" dirty="0" err="1">
                <a:solidFill>
                  <a:srgbClr val="000000"/>
                </a:solidFill>
                <a:effectLst/>
                <a:latin typeface="Arial" panose="020B0604020202020204" pitchFamily="34" charset="0"/>
                <a:ea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rPr>
              <a:t>’). In assessing the ‘</a:t>
            </a:r>
            <a:r>
              <a:rPr lang="en-US" sz="1800" dirty="0" err="1">
                <a:solidFill>
                  <a:srgbClr val="000000"/>
                </a:solidFill>
                <a:effectLst/>
                <a:latin typeface="Arial" panose="020B0604020202020204" pitchFamily="34" charset="0"/>
                <a:ea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rPr>
              <a:t>’ variable’s class distribution, it became apparent that the classes were highly imbalanced in their representation of the home sales .The </a:t>
            </a:r>
            <a:r>
              <a:rPr lang="en-US" sz="1800" dirty="0" err="1">
                <a:solidFill>
                  <a:srgbClr val="000000"/>
                </a:solidFill>
                <a:effectLst/>
                <a:latin typeface="Arial" panose="020B0604020202020204" pitchFamily="34" charset="0"/>
                <a:ea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rPr>
              <a:t> figures are skewed towards left. So, I have applied  the log transformation to obtain a centralized data.</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1750642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Besides investigating how to predict the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of the homes, I also reviewed the factors which were important in the home sale price. </a:t>
            </a:r>
            <a:r>
              <a:rPr lang="en-US" sz="1800" dirty="0">
                <a:solidFill>
                  <a:srgbClr val="000000"/>
                </a:solidFill>
                <a:effectLst/>
                <a:latin typeface="Arial" panose="020B0604020202020204" pitchFamily="34" charset="0"/>
                <a:ea typeface="Times New Roman" panose="02020603050405020304" pitchFamily="18" charset="0"/>
              </a:rPr>
              <a:t>Based on the bar plots, p</a:t>
            </a:r>
            <a:r>
              <a:rPr lang="en-US" sz="1800" dirty="0">
                <a:solidFill>
                  <a:srgbClr val="000000"/>
                </a:solidFill>
                <a:effectLst/>
                <a:highlight>
                  <a:srgbClr val="FFFFFF"/>
                </a:highlight>
                <a:latin typeface="Helvetica" panose="020B0604020202020204" pitchFamily="34" charset="0"/>
                <a:ea typeface="Calibri" panose="020F0502020204030204" pitchFamily="34" charset="0"/>
                <a:cs typeface="Times New Roman" panose="02020603050405020304" pitchFamily="18" charset="0"/>
              </a:rPr>
              <a:t>roperties in some </a:t>
            </a:r>
            <a:r>
              <a:rPr lang="en-US" sz="1800" dirty="0">
                <a:solidFill>
                  <a:srgbClr val="000000"/>
                </a:solidFill>
                <a:effectLst/>
                <a:latin typeface="Arial" panose="020B0604020202020204" pitchFamily="34" charset="0"/>
                <a:ea typeface="Times New Roman" panose="02020603050405020304" pitchFamily="18" charset="0"/>
              </a:rPr>
              <a:t>of the neighborhoods are high priced. Overall Condition &amp; Overall Quality of the Homes also contributed in the Higher Sale Price of the homes.</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28330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 on the Joint plot and the scatterplot, there is a positive relationship between the columns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GrLivArea</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because if the values of one variable have increased, so does the other.  And the other joint plot shows the negative relationship between the columns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and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PropAge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highlight>
                  <a:srgbClr val="FFFFFF"/>
                </a:highlight>
                <a:latin typeface="Helvetica" panose="020B0604020202020204" pitchFamily="34" charset="0"/>
                <a:ea typeface="Calibri" panose="020F0502020204030204" pitchFamily="34" charset="0"/>
                <a:cs typeface="Times New Roman" panose="02020603050405020304" pitchFamily="18" charset="0"/>
              </a:rPr>
              <a:t> i</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ncrease in Property Age shows a decreasing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trend </a:t>
            </a:r>
            <a:r>
              <a:rPr lang="en-US" sz="18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i.e</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newer the property, high is the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highlight>
                  <a:srgbClr val="FFFFFF"/>
                </a:highlight>
                <a:latin typeface="Helvetica"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61745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195115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Times New Roman" panose="02020603050405020304" pitchFamily="18" charset="0"/>
              </a:rPr>
              <a:t>I have used 4 models which are appropriate for a classification and used them to evaluate performance accuracy. Scatter plots are essential visual tools in the realm of house price prediction. They helped me understand how different features relate to house prices by visualizing the relationships between them. Scatter plots helped me detect any patterns, identify outliers, assess correlation, explore feature engineering possibilities, and evaluate model performance.  I have created scatter plots  between the Actual Sale price and predicted Sale price.</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411266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88CA0FF-4579-44B1-B751-700208308A0E}"/>
              </a:ext>
            </a:extLst>
          </p:cNvPr>
          <p:cNvGrpSpPr/>
          <p:nvPr userDrawn="1"/>
        </p:nvGrpSpPr>
        <p:grpSpPr>
          <a:xfrm>
            <a:off x="880422" y="748803"/>
            <a:ext cx="3973683" cy="5360394"/>
            <a:chOff x="5745956" y="3501865"/>
            <a:chExt cx="2146216" cy="2895189"/>
          </a:xfrm>
        </p:grpSpPr>
        <p:sp>
          <p:nvSpPr>
            <p:cNvPr id="30" name="Freeform: Shape 29">
              <a:extLst>
                <a:ext uri="{FF2B5EF4-FFF2-40B4-BE49-F238E27FC236}">
                  <a16:creationId xmlns:a16="http://schemas.microsoft.com/office/drawing/2014/main" id="{2814FD80-61F1-46DE-8360-F8164D079B4A}"/>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3E075DE-1CC1-4F89-AC01-921FDA7AC23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967B1B-3DF7-49BA-9D89-AA06FAA7B61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7F3BEA-0FE3-47E4-9C5C-C55555F5FB42}"/>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9A8D40D-24A2-454C-9249-13831F22C45E}"/>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861263B-5A0B-4392-A383-CEAF5461FA75}"/>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9EEB4B7-A5B0-4935-A23B-E4CD6E0BF670}"/>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7" name="Group 36">
              <a:extLst>
                <a:ext uri="{FF2B5EF4-FFF2-40B4-BE49-F238E27FC236}">
                  <a16:creationId xmlns:a16="http://schemas.microsoft.com/office/drawing/2014/main" id="{64642945-4BBD-4ED5-8CF5-B2871001C59C}"/>
                </a:ext>
              </a:extLst>
            </p:cNvPr>
            <p:cNvGrpSpPr/>
            <p:nvPr/>
          </p:nvGrpSpPr>
          <p:grpSpPr>
            <a:xfrm>
              <a:off x="6756628" y="6231486"/>
              <a:ext cx="105992" cy="105992"/>
              <a:chOff x="6773482" y="6080658"/>
              <a:chExt cx="138361" cy="138361"/>
            </a:xfrm>
          </p:grpSpPr>
          <p:sp>
            <p:nvSpPr>
              <p:cNvPr id="38" name="Oval 37">
                <a:extLst>
                  <a:ext uri="{FF2B5EF4-FFF2-40B4-BE49-F238E27FC236}">
                    <a16:creationId xmlns:a16="http://schemas.microsoft.com/office/drawing/2014/main" id="{77830399-E638-49BD-864A-EB9952A86D15}"/>
                  </a:ext>
                </a:extLst>
              </p:cNvPr>
              <p:cNvSpPr/>
              <p:nvPr/>
            </p:nvSpPr>
            <p:spPr>
              <a:xfrm>
                <a:off x="6773482" y="6080658"/>
                <a:ext cx="138361" cy="1383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AF7ECDA-B338-4904-8334-49503868C4BD}"/>
                  </a:ext>
                </a:extLst>
              </p:cNvPr>
              <p:cNvSpPr/>
              <p:nvPr/>
            </p:nvSpPr>
            <p:spPr>
              <a:xfrm>
                <a:off x="6804709" y="6111883"/>
                <a:ext cx="75909" cy="759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Picture Placeholder 22">
            <a:extLst>
              <a:ext uri="{FF2B5EF4-FFF2-40B4-BE49-F238E27FC236}">
                <a16:creationId xmlns:a16="http://schemas.microsoft.com/office/drawing/2014/main" id="{7FC81DCB-DB21-4BAA-B204-B77D940CD00D}"/>
              </a:ext>
            </a:extLst>
          </p:cNvPr>
          <p:cNvSpPr>
            <a:spLocks noGrp="1"/>
          </p:cNvSpPr>
          <p:nvPr>
            <p:ph type="pic" idx="13" hasCustomPrompt="1"/>
          </p:nvPr>
        </p:nvSpPr>
        <p:spPr>
          <a:xfrm>
            <a:off x="1157720" y="1110278"/>
            <a:ext cx="3407434" cy="4599549"/>
          </a:xfrm>
          <a:prstGeom prst="rect">
            <a:avLst/>
          </a:pr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3_Images &amp; Contents Layout">
    <p:bg>
      <p:bgPr>
        <a:solidFill>
          <a:schemeClr val="bg1"/>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CAE6CC-0777-410B-BE73-8A074C9199CF}"/>
              </a:ext>
            </a:extLst>
          </p:cNvPr>
          <p:cNvSpPr/>
          <p:nvPr userDrawn="1"/>
        </p:nvSpPr>
        <p:spPr>
          <a:xfrm>
            <a:off x="8096681" y="1"/>
            <a:ext cx="409532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a:extLst>
              <a:ext uri="{FF2B5EF4-FFF2-40B4-BE49-F238E27FC236}">
                <a16:creationId xmlns:a16="http://schemas.microsoft.com/office/drawing/2014/main" id="{27AB863B-2D74-4A53-A2E3-274C4C5FB816}"/>
              </a:ext>
            </a:extLst>
          </p:cNvPr>
          <p:cNvSpPr/>
          <p:nvPr userDrawn="1"/>
        </p:nvSpPr>
        <p:spPr>
          <a:xfrm rot="16200000">
            <a:off x="3327704" y="2089024"/>
            <a:ext cx="6858000" cy="2679952"/>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76FB581-D82A-4A07-BEDE-D963D08A73CA}"/>
              </a:ext>
            </a:extLst>
          </p:cNvPr>
          <p:cNvGrpSpPr/>
          <p:nvPr userDrawn="1"/>
        </p:nvGrpSpPr>
        <p:grpSpPr>
          <a:xfrm>
            <a:off x="5617029" y="0"/>
            <a:ext cx="6574971" cy="6858001"/>
            <a:chOff x="5617029" y="0"/>
            <a:chExt cx="6574971" cy="6858001"/>
          </a:xfrm>
        </p:grpSpPr>
        <p:sp>
          <p:nvSpPr>
            <p:cNvPr id="4" name="직사각형 3">
              <a:extLst>
                <a:ext uri="{FF2B5EF4-FFF2-40B4-BE49-F238E27FC236}">
                  <a16:creationId xmlns:a16="http://schemas.microsoft.com/office/drawing/2014/main" id="{B37C9B50-0D09-46C8-85D1-5A89A7E84EE9}"/>
                </a:ext>
              </a:extLst>
            </p:cNvPr>
            <p:cNvSpPr/>
            <p:nvPr userDrawn="1"/>
          </p:nvSpPr>
          <p:spPr>
            <a:xfrm>
              <a:off x="8297363" y="1"/>
              <a:ext cx="389463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각 삼각형 4">
              <a:extLst>
                <a:ext uri="{FF2B5EF4-FFF2-40B4-BE49-F238E27FC236}">
                  <a16:creationId xmlns:a16="http://schemas.microsoft.com/office/drawing/2014/main" id="{0CD561B9-7D36-45DD-BD33-82B9A6F8DBD2}"/>
                </a:ext>
              </a:extLst>
            </p:cNvPr>
            <p:cNvSpPr/>
            <p:nvPr userDrawn="1"/>
          </p:nvSpPr>
          <p:spPr>
            <a:xfrm rot="16200000">
              <a:off x="3528005" y="2089024"/>
              <a:ext cx="6858000" cy="267995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Parallelogram 3">
            <a:extLst>
              <a:ext uri="{FF2B5EF4-FFF2-40B4-BE49-F238E27FC236}">
                <a16:creationId xmlns:a16="http://schemas.microsoft.com/office/drawing/2014/main" id="{011EAF74-627A-4689-B0B7-AB245EAA78D8}"/>
              </a:ext>
            </a:extLst>
          </p:cNvPr>
          <p:cNvSpPr/>
          <p:nvPr userDrawn="1"/>
        </p:nvSpPr>
        <p:spPr>
          <a:xfrm>
            <a:off x="0" y="542955"/>
            <a:ext cx="1724720" cy="2679887"/>
          </a:xfrm>
          <a:custGeom>
            <a:avLst/>
            <a:gdLst/>
            <a:ahLst/>
            <a:cxnLst/>
            <a:rect l="l" t="t" r="r" b="b"/>
            <a:pathLst>
              <a:path w="1293540" h="1944216">
                <a:moveTo>
                  <a:pt x="0" y="0"/>
                </a:moveTo>
                <a:lnTo>
                  <a:pt x="540405" y="0"/>
                </a:lnTo>
                <a:lnTo>
                  <a:pt x="611560" y="0"/>
                </a:lnTo>
                <a:lnTo>
                  <a:pt x="1293540" y="0"/>
                </a:lnTo>
                <a:lnTo>
                  <a:pt x="534507" y="1944216"/>
                </a:lnTo>
                <a:lnTo>
                  <a:pt x="0" y="19442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Picture Placeholder 9"/>
          <p:cNvSpPr>
            <a:spLocks noGrp="1"/>
          </p:cNvSpPr>
          <p:nvPr>
            <p:ph type="pic" sz="quarter" idx="11" hasCustomPrompt="1"/>
          </p:nvPr>
        </p:nvSpPr>
        <p:spPr>
          <a:xfrm>
            <a:off x="8297363"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8" name="Picture Placeholder 9"/>
          <p:cNvSpPr>
            <a:spLocks noGrp="1"/>
          </p:cNvSpPr>
          <p:nvPr>
            <p:ph type="pic" sz="quarter" idx="12" hasCustomPrompt="1"/>
          </p:nvPr>
        </p:nvSpPr>
        <p:spPr>
          <a:xfrm>
            <a:off x="5819699"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9" name="Picture Placeholder 9"/>
          <p:cNvSpPr>
            <a:spLocks noGrp="1"/>
          </p:cNvSpPr>
          <p:nvPr>
            <p:ph type="pic" sz="quarter" idx="13" hasCustomPrompt="1"/>
          </p:nvPr>
        </p:nvSpPr>
        <p:spPr>
          <a:xfrm>
            <a:off x="3342036"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0" name="Picture Placeholder 9"/>
          <p:cNvSpPr>
            <a:spLocks noGrp="1"/>
          </p:cNvSpPr>
          <p:nvPr>
            <p:ph type="pic" sz="quarter" idx="14" hasCustomPrompt="1"/>
          </p:nvPr>
        </p:nvSpPr>
        <p:spPr>
          <a:xfrm>
            <a:off x="864374"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1213606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14" name="Picture Placeholder 5">
            <a:extLst>
              <a:ext uri="{FF2B5EF4-FFF2-40B4-BE49-F238E27FC236}">
                <a16:creationId xmlns:a16="http://schemas.microsoft.com/office/drawing/2014/main" id="{23B902C7-8AEF-4A99-A35E-C4E754D4ECDA}"/>
              </a:ext>
            </a:extLst>
          </p:cNvPr>
          <p:cNvSpPr>
            <a:spLocks noGrp="1"/>
          </p:cNvSpPr>
          <p:nvPr>
            <p:ph type="pic" sz="quarter" idx="12" hasCustomPrompt="1"/>
          </p:nvPr>
        </p:nvSpPr>
        <p:spPr>
          <a:xfrm>
            <a:off x="6429376" y="4031265"/>
            <a:ext cx="5235438"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2270082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417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6920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029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875620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15023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9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513029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6556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85091D-ACFA-4C08-A5D1-ACA6C4FE7455}"/>
              </a:ext>
            </a:extLst>
          </p:cNvPr>
          <p:cNvGrpSpPr/>
          <p:nvPr userDrawn="1"/>
        </p:nvGrpSpPr>
        <p:grpSpPr>
          <a:xfrm>
            <a:off x="3551840" y="1896887"/>
            <a:ext cx="5088321" cy="3064225"/>
            <a:chOff x="4098364" y="1571764"/>
            <a:chExt cx="7301609" cy="4397082"/>
          </a:xfrm>
        </p:grpSpPr>
        <p:grpSp>
          <p:nvGrpSpPr>
            <p:cNvPr id="3" name="Graphic 55">
              <a:extLst>
                <a:ext uri="{FF2B5EF4-FFF2-40B4-BE49-F238E27FC236}">
                  <a16:creationId xmlns:a16="http://schemas.microsoft.com/office/drawing/2014/main" id="{5B4F9B12-AB82-4546-836D-41FABF49D6C8}"/>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DF85DDB4-6141-4012-BC84-42E6BDBF82B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16F7276-B4F9-4530-84C0-EF2C9ECDAB94}"/>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4" name="Freeform: Shape 3">
              <a:extLst>
                <a:ext uri="{FF2B5EF4-FFF2-40B4-BE49-F238E27FC236}">
                  <a16:creationId xmlns:a16="http://schemas.microsoft.com/office/drawing/2014/main" id="{B2DB1A5C-F1A0-4BC0-BE67-EEFAA4592C7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B75C36A-CF22-4E6C-BDFB-93D9052AAFD2}"/>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80AAB66-0012-4C2C-A739-8DBBA187677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DD086C-BB44-40D0-9D21-4E48E4FE51EB}"/>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B5080E-0940-4BD2-A8A1-FC6B3D63491E}"/>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18D06E4-E30F-4F89-A71E-0D93FD43ED6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5A1A526-A9A8-4250-B3A5-55501FF8A09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849B7F5-6D4D-4245-9964-122EC3292C5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CB8880-AC57-41A5-8D7B-4F0C1B7A0327}"/>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88F7497-11E7-4ADF-A4F7-5442709DDE0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FC7C9E8-D0AF-43F6-B223-BCAEF198AF79}"/>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E68076-4BEA-4CF0-82B6-4AF32885A2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9CC36D-CB26-4F0E-8F5F-B7E44C1318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5F2D2E83-F004-46E0-988E-4772C73F53E6}"/>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B770BB6D-A8C1-41B5-8708-734B7E2468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D3DA74-87F9-4FAB-B45E-A16503005903}"/>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78151E-6BD0-43E9-9FEE-08F3670C2F8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F06F2B-9620-4AF3-AFAC-B8B83BBD82E7}"/>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A930FDE-2B80-4BC0-A8F5-DF85DED51DD3}"/>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6157262C-D553-4EFF-A91A-BBB26C9832C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630EB0-4819-45AF-AD0E-9137A712E262}"/>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1960A1D-6A23-45F6-8604-E8CBAAC1843F}"/>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8D331414-3A85-474B-9943-21587951F09F}"/>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E5F0C5-E04C-4834-AAA6-BBB8519F8E8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 Placeholder 9">
            <a:extLst>
              <a:ext uri="{FF2B5EF4-FFF2-40B4-BE49-F238E27FC236}">
                <a16:creationId xmlns:a16="http://schemas.microsoft.com/office/drawing/2014/main" id="{5C8A17BE-A8CC-4508-9908-ED68A32F928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Picture Placeholder 2">
            <a:extLst>
              <a:ext uri="{FF2B5EF4-FFF2-40B4-BE49-F238E27FC236}">
                <a16:creationId xmlns:a16="http://schemas.microsoft.com/office/drawing/2014/main" id="{47F80219-E68E-46DB-9F6C-BB5A30DBDD6B}"/>
              </a:ext>
            </a:extLst>
          </p:cNvPr>
          <p:cNvSpPr>
            <a:spLocks noGrp="1"/>
          </p:cNvSpPr>
          <p:nvPr>
            <p:ph type="pic" idx="13" hasCustomPrompt="1"/>
          </p:nvPr>
        </p:nvSpPr>
        <p:spPr>
          <a:xfrm>
            <a:off x="4270958" y="2077147"/>
            <a:ext cx="3593918" cy="22282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36166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1800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Contents slide layout">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88CA0FF-4579-44B1-B751-700208308A0E}"/>
              </a:ext>
            </a:extLst>
          </p:cNvPr>
          <p:cNvGrpSpPr/>
          <p:nvPr userDrawn="1"/>
        </p:nvGrpSpPr>
        <p:grpSpPr>
          <a:xfrm>
            <a:off x="880422" y="748803"/>
            <a:ext cx="3973683" cy="5360394"/>
            <a:chOff x="5745956" y="3501865"/>
            <a:chExt cx="2146216" cy="2895189"/>
          </a:xfrm>
        </p:grpSpPr>
        <p:sp>
          <p:nvSpPr>
            <p:cNvPr id="30" name="Freeform: Shape 29">
              <a:extLst>
                <a:ext uri="{FF2B5EF4-FFF2-40B4-BE49-F238E27FC236}">
                  <a16:creationId xmlns:a16="http://schemas.microsoft.com/office/drawing/2014/main" id="{2814FD80-61F1-46DE-8360-F8164D079B4A}"/>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3E075DE-1CC1-4F89-AC01-921FDA7AC23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967B1B-3DF7-49BA-9D89-AA06FAA7B61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7F3BEA-0FE3-47E4-9C5C-C55555F5FB42}"/>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9A8D40D-24A2-454C-9249-13831F22C45E}"/>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861263B-5A0B-4392-A383-CEAF5461FA75}"/>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9EEB4B7-A5B0-4935-A23B-E4CD6E0BF670}"/>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7" name="Group 36">
              <a:extLst>
                <a:ext uri="{FF2B5EF4-FFF2-40B4-BE49-F238E27FC236}">
                  <a16:creationId xmlns:a16="http://schemas.microsoft.com/office/drawing/2014/main" id="{64642945-4BBD-4ED5-8CF5-B2871001C59C}"/>
                </a:ext>
              </a:extLst>
            </p:cNvPr>
            <p:cNvGrpSpPr/>
            <p:nvPr/>
          </p:nvGrpSpPr>
          <p:grpSpPr>
            <a:xfrm>
              <a:off x="6756628" y="6231486"/>
              <a:ext cx="105992" cy="105992"/>
              <a:chOff x="6773482" y="6080658"/>
              <a:chExt cx="138361" cy="138361"/>
            </a:xfrm>
          </p:grpSpPr>
          <p:sp>
            <p:nvSpPr>
              <p:cNvPr id="38" name="Oval 37">
                <a:extLst>
                  <a:ext uri="{FF2B5EF4-FFF2-40B4-BE49-F238E27FC236}">
                    <a16:creationId xmlns:a16="http://schemas.microsoft.com/office/drawing/2014/main" id="{77830399-E638-49BD-864A-EB9952A86D15}"/>
                  </a:ext>
                </a:extLst>
              </p:cNvPr>
              <p:cNvSpPr/>
              <p:nvPr/>
            </p:nvSpPr>
            <p:spPr>
              <a:xfrm>
                <a:off x="6773482" y="6080658"/>
                <a:ext cx="138361" cy="1383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AF7ECDA-B338-4904-8334-49503868C4BD}"/>
                  </a:ext>
                </a:extLst>
              </p:cNvPr>
              <p:cNvSpPr/>
              <p:nvPr/>
            </p:nvSpPr>
            <p:spPr>
              <a:xfrm>
                <a:off x="6804709" y="6111883"/>
                <a:ext cx="75909" cy="759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Picture Placeholder 22">
            <a:extLst>
              <a:ext uri="{FF2B5EF4-FFF2-40B4-BE49-F238E27FC236}">
                <a16:creationId xmlns:a16="http://schemas.microsoft.com/office/drawing/2014/main" id="{7FC81DCB-DB21-4BAA-B204-B77D940CD00D}"/>
              </a:ext>
            </a:extLst>
          </p:cNvPr>
          <p:cNvSpPr>
            <a:spLocks noGrp="1"/>
          </p:cNvSpPr>
          <p:nvPr>
            <p:ph type="pic" idx="13" hasCustomPrompt="1"/>
          </p:nvPr>
        </p:nvSpPr>
        <p:spPr>
          <a:xfrm>
            <a:off x="1157720" y="1110278"/>
            <a:ext cx="3407434" cy="4599549"/>
          </a:xfrm>
          <a:prstGeom prst="rect">
            <a:avLst/>
          </a:pr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8569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4_Images &amp; Contents Layout">
    <p:bg>
      <p:bgPr>
        <a:solidFill>
          <a:schemeClr val="bg1"/>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CAE6CC-0777-410B-BE73-8A074C9199CF}"/>
              </a:ext>
            </a:extLst>
          </p:cNvPr>
          <p:cNvSpPr/>
          <p:nvPr userDrawn="1"/>
        </p:nvSpPr>
        <p:spPr>
          <a:xfrm>
            <a:off x="8096681" y="1"/>
            <a:ext cx="409532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a:extLst>
              <a:ext uri="{FF2B5EF4-FFF2-40B4-BE49-F238E27FC236}">
                <a16:creationId xmlns:a16="http://schemas.microsoft.com/office/drawing/2014/main" id="{27AB863B-2D74-4A53-A2E3-274C4C5FB816}"/>
              </a:ext>
            </a:extLst>
          </p:cNvPr>
          <p:cNvSpPr/>
          <p:nvPr userDrawn="1"/>
        </p:nvSpPr>
        <p:spPr>
          <a:xfrm rot="16200000">
            <a:off x="3327704" y="2089024"/>
            <a:ext cx="6858000" cy="2679952"/>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76FB581-D82A-4A07-BEDE-D963D08A73CA}"/>
              </a:ext>
            </a:extLst>
          </p:cNvPr>
          <p:cNvGrpSpPr/>
          <p:nvPr userDrawn="1"/>
        </p:nvGrpSpPr>
        <p:grpSpPr>
          <a:xfrm>
            <a:off x="5617029" y="0"/>
            <a:ext cx="6574971" cy="6858001"/>
            <a:chOff x="5617029" y="0"/>
            <a:chExt cx="6574971" cy="6858001"/>
          </a:xfrm>
        </p:grpSpPr>
        <p:sp>
          <p:nvSpPr>
            <p:cNvPr id="4" name="직사각형 3">
              <a:extLst>
                <a:ext uri="{FF2B5EF4-FFF2-40B4-BE49-F238E27FC236}">
                  <a16:creationId xmlns:a16="http://schemas.microsoft.com/office/drawing/2014/main" id="{B37C9B50-0D09-46C8-85D1-5A89A7E84EE9}"/>
                </a:ext>
              </a:extLst>
            </p:cNvPr>
            <p:cNvSpPr/>
            <p:nvPr userDrawn="1"/>
          </p:nvSpPr>
          <p:spPr>
            <a:xfrm>
              <a:off x="8297363" y="1"/>
              <a:ext cx="389463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각 삼각형 4">
              <a:extLst>
                <a:ext uri="{FF2B5EF4-FFF2-40B4-BE49-F238E27FC236}">
                  <a16:creationId xmlns:a16="http://schemas.microsoft.com/office/drawing/2014/main" id="{0CD561B9-7D36-45DD-BD33-82B9A6F8DBD2}"/>
                </a:ext>
              </a:extLst>
            </p:cNvPr>
            <p:cNvSpPr/>
            <p:nvPr userDrawn="1"/>
          </p:nvSpPr>
          <p:spPr>
            <a:xfrm rot="16200000">
              <a:off x="3528005" y="2089024"/>
              <a:ext cx="6858000" cy="267995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Parallelogram 3">
            <a:extLst>
              <a:ext uri="{FF2B5EF4-FFF2-40B4-BE49-F238E27FC236}">
                <a16:creationId xmlns:a16="http://schemas.microsoft.com/office/drawing/2014/main" id="{011EAF74-627A-4689-B0B7-AB245EAA78D8}"/>
              </a:ext>
            </a:extLst>
          </p:cNvPr>
          <p:cNvSpPr/>
          <p:nvPr userDrawn="1"/>
        </p:nvSpPr>
        <p:spPr>
          <a:xfrm>
            <a:off x="0" y="542955"/>
            <a:ext cx="1724720" cy="2679887"/>
          </a:xfrm>
          <a:custGeom>
            <a:avLst/>
            <a:gdLst/>
            <a:ahLst/>
            <a:cxnLst/>
            <a:rect l="l" t="t" r="r" b="b"/>
            <a:pathLst>
              <a:path w="1293540" h="1944216">
                <a:moveTo>
                  <a:pt x="0" y="0"/>
                </a:moveTo>
                <a:lnTo>
                  <a:pt x="540405" y="0"/>
                </a:lnTo>
                <a:lnTo>
                  <a:pt x="611560" y="0"/>
                </a:lnTo>
                <a:lnTo>
                  <a:pt x="1293540" y="0"/>
                </a:lnTo>
                <a:lnTo>
                  <a:pt x="534507" y="1944216"/>
                </a:lnTo>
                <a:lnTo>
                  <a:pt x="0" y="19442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Picture Placeholder 9"/>
          <p:cNvSpPr>
            <a:spLocks noGrp="1"/>
          </p:cNvSpPr>
          <p:nvPr>
            <p:ph type="pic" sz="quarter" idx="11" hasCustomPrompt="1"/>
          </p:nvPr>
        </p:nvSpPr>
        <p:spPr>
          <a:xfrm>
            <a:off x="8297363"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8" name="Picture Placeholder 9"/>
          <p:cNvSpPr>
            <a:spLocks noGrp="1"/>
          </p:cNvSpPr>
          <p:nvPr>
            <p:ph type="pic" sz="quarter" idx="12" hasCustomPrompt="1"/>
          </p:nvPr>
        </p:nvSpPr>
        <p:spPr>
          <a:xfrm>
            <a:off x="5819699"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9" name="Picture Placeholder 9"/>
          <p:cNvSpPr>
            <a:spLocks noGrp="1"/>
          </p:cNvSpPr>
          <p:nvPr>
            <p:ph type="pic" sz="quarter" idx="13" hasCustomPrompt="1"/>
          </p:nvPr>
        </p:nvSpPr>
        <p:spPr>
          <a:xfrm>
            <a:off x="3342036"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0" name="Picture Placeholder 9"/>
          <p:cNvSpPr>
            <a:spLocks noGrp="1"/>
          </p:cNvSpPr>
          <p:nvPr>
            <p:ph type="pic" sz="quarter" idx="14" hasCustomPrompt="1"/>
          </p:nvPr>
        </p:nvSpPr>
        <p:spPr>
          <a:xfrm>
            <a:off x="864374"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3314726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6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14" name="Picture Placeholder 5">
            <a:extLst>
              <a:ext uri="{FF2B5EF4-FFF2-40B4-BE49-F238E27FC236}">
                <a16:creationId xmlns:a16="http://schemas.microsoft.com/office/drawing/2014/main" id="{23B902C7-8AEF-4A99-A35E-C4E754D4ECDA}"/>
              </a:ext>
            </a:extLst>
          </p:cNvPr>
          <p:cNvSpPr>
            <a:spLocks noGrp="1"/>
          </p:cNvSpPr>
          <p:nvPr>
            <p:ph type="pic" sz="quarter" idx="12" hasCustomPrompt="1"/>
          </p:nvPr>
        </p:nvSpPr>
        <p:spPr>
          <a:xfrm>
            <a:off x="6429376" y="4031265"/>
            <a:ext cx="5235438"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3807593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1863481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29856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634038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836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2472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7062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69176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52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6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0782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0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5121662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840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2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85091D-ACFA-4C08-A5D1-ACA6C4FE7455}"/>
              </a:ext>
            </a:extLst>
          </p:cNvPr>
          <p:cNvGrpSpPr/>
          <p:nvPr userDrawn="1"/>
        </p:nvGrpSpPr>
        <p:grpSpPr>
          <a:xfrm>
            <a:off x="3551840" y="1896887"/>
            <a:ext cx="5088321" cy="3064225"/>
            <a:chOff x="4098364" y="1571764"/>
            <a:chExt cx="7301609" cy="4397082"/>
          </a:xfrm>
        </p:grpSpPr>
        <p:grpSp>
          <p:nvGrpSpPr>
            <p:cNvPr id="3" name="Graphic 55">
              <a:extLst>
                <a:ext uri="{FF2B5EF4-FFF2-40B4-BE49-F238E27FC236}">
                  <a16:creationId xmlns:a16="http://schemas.microsoft.com/office/drawing/2014/main" id="{5B4F9B12-AB82-4546-836D-41FABF49D6C8}"/>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DF85DDB4-6141-4012-BC84-42E6BDBF82B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16F7276-B4F9-4530-84C0-EF2C9ECDAB94}"/>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4" name="Freeform: Shape 3">
              <a:extLst>
                <a:ext uri="{FF2B5EF4-FFF2-40B4-BE49-F238E27FC236}">
                  <a16:creationId xmlns:a16="http://schemas.microsoft.com/office/drawing/2014/main" id="{B2DB1A5C-F1A0-4BC0-BE67-EEFAA4592C7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B75C36A-CF22-4E6C-BDFB-93D9052AAFD2}"/>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80AAB66-0012-4C2C-A739-8DBBA187677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DD086C-BB44-40D0-9D21-4E48E4FE51EB}"/>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B5080E-0940-4BD2-A8A1-FC6B3D63491E}"/>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18D06E4-E30F-4F89-A71E-0D93FD43ED6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5A1A526-A9A8-4250-B3A5-55501FF8A09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849B7F5-6D4D-4245-9964-122EC3292C5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CB8880-AC57-41A5-8D7B-4F0C1B7A0327}"/>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88F7497-11E7-4ADF-A4F7-5442709DDE0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FC7C9E8-D0AF-43F6-B223-BCAEF198AF79}"/>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E68076-4BEA-4CF0-82B6-4AF32885A2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9CC36D-CB26-4F0E-8F5F-B7E44C1318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5F2D2E83-F004-46E0-988E-4772C73F53E6}"/>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B770BB6D-A8C1-41B5-8708-734B7E2468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D3DA74-87F9-4FAB-B45E-A16503005903}"/>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78151E-6BD0-43E9-9FEE-08F3670C2F8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F06F2B-9620-4AF3-AFAC-B8B83BBD82E7}"/>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A930FDE-2B80-4BC0-A8F5-DF85DED51DD3}"/>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6157262C-D553-4EFF-A91A-BBB26C9832C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630EB0-4819-45AF-AD0E-9137A712E262}"/>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1960A1D-6A23-45F6-8604-E8CBAAC1843F}"/>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8D331414-3A85-474B-9943-21587951F09F}"/>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E5F0C5-E04C-4834-AAA6-BBB8519F8E8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 Placeholder 9">
            <a:extLst>
              <a:ext uri="{FF2B5EF4-FFF2-40B4-BE49-F238E27FC236}">
                <a16:creationId xmlns:a16="http://schemas.microsoft.com/office/drawing/2014/main" id="{5C8A17BE-A8CC-4508-9908-ED68A32F928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Picture Placeholder 2">
            <a:extLst>
              <a:ext uri="{FF2B5EF4-FFF2-40B4-BE49-F238E27FC236}">
                <a16:creationId xmlns:a16="http://schemas.microsoft.com/office/drawing/2014/main" id="{47F80219-E68E-46DB-9F6C-BB5A30DBDD6B}"/>
              </a:ext>
            </a:extLst>
          </p:cNvPr>
          <p:cNvSpPr>
            <a:spLocks noGrp="1"/>
          </p:cNvSpPr>
          <p:nvPr>
            <p:ph type="pic" idx="13" hasCustomPrompt="1"/>
          </p:nvPr>
        </p:nvSpPr>
        <p:spPr>
          <a:xfrm>
            <a:off x="4270958" y="2077147"/>
            <a:ext cx="3593918" cy="22282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387177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79733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3_Contents slide layout">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88CA0FF-4579-44B1-B751-700208308A0E}"/>
              </a:ext>
            </a:extLst>
          </p:cNvPr>
          <p:cNvGrpSpPr/>
          <p:nvPr userDrawn="1"/>
        </p:nvGrpSpPr>
        <p:grpSpPr>
          <a:xfrm>
            <a:off x="880422" y="748803"/>
            <a:ext cx="3973683" cy="5360394"/>
            <a:chOff x="5745956" y="3501865"/>
            <a:chExt cx="2146216" cy="2895189"/>
          </a:xfrm>
        </p:grpSpPr>
        <p:sp>
          <p:nvSpPr>
            <p:cNvPr id="30" name="Freeform: Shape 29">
              <a:extLst>
                <a:ext uri="{FF2B5EF4-FFF2-40B4-BE49-F238E27FC236}">
                  <a16:creationId xmlns:a16="http://schemas.microsoft.com/office/drawing/2014/main" id="{2814FD80-61F1-46DE-8360-F8164D079B4A}"/>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3E075DE-1CC1-4F89-AC01-921FDA7AC23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0967B1B-3DF7-49BA-9D89-AA06FAA7B61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7F3BEA-0FE3-47E4-9C5C-C55555F5FB42}"/>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9A8D40D-24A2-454C-9249-13831F22C45E}"/>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861263B-5A0B-4392-A383-CEAF5461FA75}"/>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9EEB4B7-A5B0-4935-A23B-E4CD6E0BF670}"/>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37" name="Group 36">
              <a:extLst>
                <a:ext uri="{FF2B5EF4-FFF2-40B4-BE49-F238E27FC236}">
                  <a16:creationId xmlns:a16="http://schemas.microsoft.com/office/drawing/2014/main" id="{64642945-4BBD-4ED5-8CF5-B2871001C59C}"/>
                </a:ext>
              </a:extLst>
            </p:cNvPr>
            <p:cNvGrpSpPr/>
            <p:nvPr/>
          </p:nvGrpSpPr>
          <p:grpSpPr>
            <a:xfrm>
              <a:off x="6756628" y="6231486"/>
              <a:ext cx="105992" cy="105992"/>
              <a:chOff x="6773482" y="6080658"/>
              <a:chExt cx="138361" cy="138361"/>
            </a:xfrm>
          </p:grpSpPr>
          <p:sp>
            <p:nvSpPr>
              <p:cNvPr id="38" name="Oval 37">
                <a:extLst>
                  <a:ext uri="{FF2B5EF4-FFF2-40B4-BE49-F238E27FC236}">
                    <a16:creationId xmlns:a16="http://schemas.microsoft.com/office/drawing/2014/main" id="{77830399-E638-49BD-864A-EB9952A86D15}"/>
                  </a:ext>
                </a:extLst>
              </p:cNvPr>
              <p:cNvSpPr/>
              <p:nvPr/>
            </p:nvSpPr>
            <p:spPr>
              <a:xfrm>
                <a:off x="6773482" y="6080658"/>
                <a:ext cx="138361" cy="1383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AF7ECDA-B338-4904-8334-49503868C4BD}"/>
                  </a:ext>
                </a:extLst>
              </p:cNvPr>
              <p:cNvSpPr/>
              <p:nvPr/>
            </p:nvSpPr>
            <p:spPr>
              <a:xfrm>
                <a:off x="6804709" y="6111883"/>
                <a:ext cx="75909" cy="759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Picture Placeholder 22">
            <a:extLst>
              <a:ext uri="{FF2B5EF4-FFF2-40B4-BE49-F238E27FC236}">
                <a16:creationId xmlns:a16="http://schemas.microsoft.com/office/drawing/2014/main" id="{7FC81DCB-DB21-4BAA-B204-B77D940CD00D}"/>
              </a:ext>
            </a:extLst>
          </p:cNvPr>
          <p:cNvSpPr>
            <a:spLocks noGrp="1"/>
          </p:cNvSpPr>
          <p:nvPr>
            <p:ph type="pic" idx="13" hasCustomPrompt="1"/>
          </p:nvPr>
        </p:nvSpPr>
        <p:spPr>
          <a:xfrm>
            <a:off x="1157720" y="1110278"/>
            <a:ext cx="3407434" cy="4599549"/>
          </a:xfrm>
          <a:prstGeom prst="rect">
            <a:avLst/>
          </a:pr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2291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7_Images &amp; Contents Layout">
    <p:bg>
      <p:bgPr>
        <a:solidFill>
          <a:schemeClr val="bg1"/>
        </a:solid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5CAE6CC-0777-410B-BE73-8A074C9199CF}"/>
              </a:ext>
            </a:extLst>
          </p:cNvPr>
          <p:cNvSpPr/>
          <p:nvPr userDrawn="1"/>
        </p:nvSpPr>
        <p:spPr>
          <a:xfrm>
            <a:off x="8096681" y="1"/>
            <a:ext cx="409532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각 삼각형 14">
            <a:extLst>
              <a:ext uri="{FF2B5EF4-FFF2-40B4-BE49-F238E27FC236}">
                <a16:creationId xmlns:a16="http://schemas.microsoft.com/office/drawing/2014/main" id="{27AB863B-2D74-4A53-A2E3-274C4C5FB816}"/>
              </a:ext>
            </a:extLst>
          </p:cNvPr>
          <p:cNvSpPr/>
          <p:nvPr userDrawn="1"/>
        </p:nvSpPr>
        <p:spPr>
          <a:xfrm rot="16200000">
            <a:off x="3327704" y="2089024"/>
            <a:ext cx="6858000" cy="2679952"/>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76FB581-D82A-4A07-BEDE-D963D08A73CA}"/>
              </a:ext>
            </a:extLst>
          </p:cNvPr>
          <p:cNvGrpSpPr/>
          <p:nvPr userDrawn="1"/>
        </p:nvGrpSpPr>
        <p:grpSpPr>
          <a:xfrm>
            <a:off x="5617029" y="0"/>
            <a:ext cx="6574971" cy="6858001"/>
            <a:chOff x="5617029" y="0"/>
            <a:chExt cx="6574971" cy="6858001"/>
          </a:xfrm>
        </p:grpSpPr>
        <p:sp>
          <p:nvSpPr>
            <p:cNvPr id="4" name="직사각형 3">
              <a:extLst>
                <a:ext uri="{FF2B5EF4-FFF2-40B4-BE49-F238E27FC236}">
                  <a16:creationId xmlns:a16="http://schemas.microsoft.com/office/drawing/2014/main" id="{B37C9B50-0D09-46C8-85D1-5A89A7E84EE9}"/>
                </a:ext>
              </a:extLst>
            </p:cNvPr>
            <p:cNvSpPr/>
            <p:nvPr userDrawn="1"/>
          </p:nvSpPr>
          <p:spPr>
            <a:xfrm>
              <a:off x="8297363" y="1"/>
              <a:ext cx="389463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각 삼각형 4">
              <a:extLst>
                <a:ext uri="{FF2B5EF4-FFF2-40B4-BE49-F238E27FC236}">
                  <a16:creationId xmlns:a16="http://schemas.microsoft.com/office/drawing/2014/main" id="{0CD561B9-7D36-45DD-BD33-82B9A6F8DBD2}"/>
                </a:ext>
              </a:extLst>
            </p:cNvPr>
            <p:cNvSpPr/>
            <p:nvPr userDrawn="1"/>
          </p:nvSpPr>
          <p:spPr>
            <a:xfrm rot="16200000">
              <a:off x="3528005" y="2089024"/>
              <a:ext cx="6858000" cy="2679952"/>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Parallelogram 3">
            <a:extLst>
              <a:ext uri="{FF2B5EF4-FFF2-40B4-BE49-F238E27FC236}">
                <a16:creationId xmlns:a16="http://schemas.microsoft.com/office/drawing/2014/main" id="{011EAF74-627A-4689-B0B7-AB245EAA78D8}"/>
              </a:ext>
            </a:extLst>
          </p:cNvPr>
          <p:cNvSpPr/>
          <p:nvPr userDrawn="1"/>
        </p:nvSpPr>
        <p:spPr>
          <a:xfrm>
            <a:off x="0" y="542955"/>
            <a:ext cx="1724720" cy="2679887"/>
          </a:xfrm>
          <a:custGeom>
            <a:avLst/>
            <a:gdLst/>
            <a:ahLst/>
            <a:cxnLst/>
            <a:rect l="l" t="t" r="r" b="b"/>
            <a:pathLst>
              <a:path w="1293540" h="1944216">
                <a:moveTo>
                  <a:pt x="0" y="0"/>
                </a:moveTo>
                <a:lnTo>
                  <a:pt x="540405" y="0"/>
                </a:lnTo>
                <a:lnTo>
                  <a:pt x="611560" y="0"/>
                </a:lnTo>
                <a:lnTo>
                  <a:pt x="1293540" y="0"/>
                </a:lnTo>
                <a:lnTo>
                  <a:pt x="534507" y="1944216"/>
                </a:lnTo>
                <a:lnTo>
                  <a:pt x="0" y="19442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Picture Placeholder 9"/>
          <p:cNvSpPr>
            <a:spLocks noGrp="1"/>
          </p:cNvSpPr>
          <p:nvPr>
            <p:ph type="pic" sz="quarter" idx="11" hasCustomPrompt="1"/>
          </p:nvPr>
        </p:nvSpPr>
        <p:spPr>
          <a:xfrm>
            <a:off x="8297363"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8" name="Picture Placeholder 9"/>
          <p:cNvSpPr>
            <a:spLocks noGrp="1"/>
          </p:cNvSpPr>
          <p:nvPr>
            <p:ph type="pic" sz="quarter" idx="12" hasCustomPrompt="1"/>
          </p:nvPr>
        </p:nvSpPr>
        <p:spPr>
          <a:xfrm>
            <a:off x="5819699"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9" name="Picture Placeholder 9"/>
          <p:cNvSpPr>
            <a:spLocks noGrp="1"/>
          </p:cNvSpPr>
          <p:nvPr>
            <p:ph type="pic" sz="quarter" idx="13" hasCustomPrompt="1"/>
          </p:nvPr>
        </p:nvSpPr>
        <p:spPr>
          <a:xfrm>
            <a:off x="3342036"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0" name="Picture Placeholder 9"/>
          <p:cNvSpPr>
            <a:spLocks noGrp="1"/>
          </p:cNvSpPr>
          <p:nvPr>
            <p:ph type="pic" sz="quarter" idx="14" hasCustomPrompt="1"/>
          </p:nvPr>
        </p:nvSpPr>
        <p:spPr>
          <a:xfrm>
            <a:off x="864374" y="542955"/>
            <a:ext cx="3302021"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3336809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14" name="Picture Placeholder 5">
            <a:extLst>
              <a:ext uri="{FF2B5EF4-FFF2-40B4-BE49-F238E27FC236}">
                <a16:creationId xmlns:a16="http://schemas.microsoft.com/office/drawing/2014/main" id="{23B902C7-8AEF-4A99-A35E-C4E754D4ECDA}"/>
              </a:ext>
            </a:extLst>
          </p:cNvPr>
          <p:cNvSpPr>
            <a:spLocks noGrp="1"/>
          </p:cNvSpPr>
          <p:nvPr>
            <p:ph type="pic" sz="quarter" idx="12" hasCustomPrompt="1"/>
          </p:nvPr>
        </p:nvSpPr>
        <p:spPr>
          <a:xfrm>
            <a:off x="6429376" y="4031265"/>
            <a:ext cx="5235438"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19902108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9313060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570271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742990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436986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581567"/>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219793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B712588-04B1-427B-82EE-E8DB90309F08}" type="datetimeFigureOut">
              <a:rPr lang="en-US" smtClean="0"/>
              <a:t>5/27/2024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777547975"/>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7965949"/>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4833944"/>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273620"/>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2A54C80-263E-416B-A8E0-580EDEADCBDC}" type="datetimeFigureOut">
              <a:rPr lang="en-US" smtClean="0"/>
              <a:t>5/27/2024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239936177"/>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5/27/2024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218313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86345962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4711512"/>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8214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8239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006825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7150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6299040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9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85091D-ACFA-4C08-A5D1-ACA6C4FE7455}"/>
              </a:ext>
            </a:extLst>
          </p:cNvPr>
          <p:cNvGrpSpPr/>
          <p:nvPr userDrawn="1"/>
        </p:nvGrpSpPr>
        <p:grpSpPr>
          <a:xfrm>
            <a:off x="3551840" y="1896887"/>
            <a:ext cx="5088321" cy="3064225"/>
            <a:chOff x="4098364" y="1571764"/>
            <a:chExt cx="7301609" cy="4397082"/>
          </a:xfrm>
        </p:grpSpPr>
        <p:grpSp>
          <p:nvGrpSpPr>
            <p:cNvPr id="3" name="Graphic 55">
              <a:extLst>
                <a:ext uri="{FF2B5EF4-FFF2-40B4-BE49-F238E27FC236}">
                  <a16:creationId xmlns:a16="http://schemas.microsoft.com/office/drawing/2014/main" id="{5B4F9B12-AB82-4546-836D-41FABF49D6C8}"/>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DF85DDB4-6141-4012-BC84-42E6BDBF82B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16F7276-B4F9-4530-84C0-EF2C9ECDAB94}"/>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4" name="Freeform: Shape 3">
              <a:extLst>
                <a:ext uri="{FF2B5EF4-FFF2-40B4-BE49-F238E27FC236}">
                  <a16:creationId xmlns:a16="http://schemas.microsoft.com/office/drawing/2014/main" id="{B2DB1A5C-F1A0-4BC0-BE67-EEFAA4592C7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3B75C36A-CF22-4E6C-BDFB-93D9052AAFD2}"/>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80AAB66-0012-4C2C-A739-8DBBA187677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9DD086C-BB44-40D0-9D21-4E48E4FE51EB}"/>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B5080E-0940-4BD2-A8A1-FC6B3D63491E}"/>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18D06E4-E30F-4F89-A71E-0D93FD43ED6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5A1A526-A9A8-4250-B3A5-55501FF8A09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849B7F5-6D4D-4245-9964-122EC3292C5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CB8880-AC57-41A5-8D7B-4F0C1B7A0327}"/>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88F7497-11E7-4ADF-A4F7-5442709DDE0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FC7C9E8-D0AF-43F6-B223-BCAEF198AF79}"/>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5E68076-4BEA-4CF0-82B6-4AF32885A2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9CC36D-CB26-4F0E-8F5F-B7E44C1318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5F2D2E83-F004-46E0-988E-4772C73F53E6}"/>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B770BB6D-A8C1-41B5-8708-734B7E2468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D3DA74-87F9-4FAB-B45E-A16503005903}"/>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78151E-6BD0-43E9-9FEE-08F3670C2F8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F06F2B-9620-4AF3-AFAC-B8B83BBD82E7}"/>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A930FDE-2B80-4BC0-A8F5-DF85DED51DD3}"/>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6157262C-D553-4EFF-A91A-BBB26C9832C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630EB0-4819-45AF-AD0E-9137A712E262}"/>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1960A1D-6A23-45F6-8604-E8CBAAC1843F}"/>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Rounded Corners 18">
              <a:extLst>
                <a:ext uri="{FF2B5EF4-FFF2-40B4-BE49-F238E27FC236}">
                  <a16:creationId xmlns:a16="http://schemas.microsoft.com/office/drawing/2014/main" id="{8D331414-3A85-474B-9943-21587951F09F}"/>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E5F0C5-E04C-4834-AAA6-BBB8519F8E8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 Placeholder 9">
            <a:extLst>
              <a:ext uri="{FF2B5EF4-FFF2-40B4-BE49-F238E27FC236}">
                <a16:creationId xmlns:a16="http://schemas.microsoft.com/office/drawing/2014/main" id="{5C8A17BE-A8CC-4508-9908-ED68A32F928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Picture Placeholder 2">
            <a:extLst>
              <a:ext uri="{FF2B5EF4-FFF2-40B4-BE49-F238E27FC236}">
                <a16:creationId xmlns:a16="http://schemas.microsoft.com/office/drawing/2014/main" id="{47F80219-E68E-46DB-9F6C-BB5A30DBDD6B}"/>
              </a:ext>
            </a:extLst>
          </p:cNvPr>
          <p:cNvSpPr>
            <a:spLocks noGrp="1"/>
          </p:cNvSpPr>
          <p:nvPr>
            <p:ph type="pic" idx="13" hasCustomPrompt="1"/>
          </p:nvPr>
        </p:nvSpPr>
        <p:spPr>
          <a:xfrm>
            <a:off x="4270958" y="2077147"/>
            <a:ext cx="3593918" cy="22282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477909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91" r:id="rId9"/>
    <p:sldLayoutId id="2147483682" r:id="rId10"/>
    <p:sldLayoutId id="2147483683" r:id="rId11"/>
    <p:sldLayoutId id="2147483684" r:id="rId12"/>
    <p:sldLayoutId id="2147483694" r:id="rId13"/>
    <p:sldLayoutId id="2147483686" r:id="rId14"/>
    <p:sldLayoutId id="2147483693" r:id="rId15"/>
    <p:sldLayoutId id="2147483688" r:id="rId16"/>
    <p:sldLayoutId id="2147483687" r:id="rId17"/>
    <p:sldLayoutId id="2147483671" r:id="rId18"/>
    <p:sldLayoutId id="2147483672" r:id="rId19"/>
    <p:sldLayoutId id="2147484253" r:id="rId20"/>
    <p:sldLayoutId id="2147484254" r:id="rId21"/>
    <p:sldLayoutId id="2147483695" r:id="rId22"/>
    <p:sldLayoutId id="2147483696" r:id="rId23"/>
    <p:sldLayoutId id="2147484243" r:id="rId24"/>
    <p:sldLayoutId id="2147484244" r:id="rId25"/>
    <p:sldLayoutId id="2147484245" r:id="rId26"/>
    <p:sldLayoutId id="2147484246" r:id="rId27"/>
    <p:sldLayoutId id="2147484247" r:id="rId28"/>
    <p:sldLayoutId id="2147484248" r:id="rId29"/>
    <p:sldLayoutId id="2147484249" r:id="rId30"/>
    <p:sldLayoutId id="2147484250" r:id="rId31"/>
    <p:sldLayoutId id="2147484251" r:id="rId32"/>
    <p:sldLayoutId id="2147484252" r:id="rId33"/>
    <p:sldLayoutId id="2147484231" r:id="rId34"/>
    <p:sldLayoutId id="2147484232" r:id="rId35"/>
    <p:sldLayoutId id="2147484329" r:id="rId36"/>
    <p:sldLayoutId id="2147484330" r:id="rId37"/>
    <p:sldLayoutId id="2147484331" r:id="rId38"/>
    <p:sldLayoutId id="2147484332" r:id="rId39"/>
    <p:sldLayoutId id="2147484333" r:id="rId40"/>
    <p:sldLayoutId id="2147484334" r:id="rId41"/>
    <p:sldLayoutId id="2147484335" r:id="rId42"/>
    <p:sldLayoutId id="2147484336" r:id="rId43"/>
    <p:sldLayoutId id="2147484337" r:id="rId44"/>
    <p:sldLayoutId id="2147484338" r:id="rId45"/>
    <p:sldLayoutId id="2147484339" r:id="rId46"/>
    <p:sldLayoutId id="2147484340" r:id="rId47"/>
    <p:sldLayoutId id="2147484341" r:id="rId48"/>
    <p:sldLayoutId id="2147484342" r:id="rId4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5/27/2024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33597192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41" r:id="rId17"/>
  </p:sldLayoutIdLst>
  <p:hf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66.xml"/><Relationship Id="rId7" Type="http://schemas.openxmlformats.org/officeDocument/2006/relationships/image" Target="../media/image2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4.xml"/><Relationship Id="rId7" Type="http://schemas.openxmlformats.org/officeDocument/2006/relationships/diagramColors" Target="../diagrams/colors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hyperlink" Target="https://www.kaggle.com/competitions/house-prices-advanced-regression-techniques/data"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4.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A598563-A6A3-4CBF-B62B-7AAE8F407317}"/>
              </a:ext>
            </a:extLst>
          </p:cNvPr>
          <p:cNvSpPr/>
          <p:nvPr/>
        </p:nvSpPr>
        <p:spPr>
          <a:xfrm>
            <a:off x="5541264" y="5660"/>
            <a:ext cx="6673821" cy="6861483"/>
          </a:xfrm>
          <a:custGeom>
            <a:avLst/>
            <a:gdLst>
              <a:gd name="connsiteX0" fmla="*/ 6373368 w 6391656"/>
              <a:gd name="connsiteY0" fmla="*/ 0 h 5824728"/>
              <a:gd name="connsiteX1" fmla="*/ 0 w 6391656"/>
              <a:gd name="connsiteY1" fmla="*/ 3282696 h 5824728"/>
              <a:gd name="connsiteX2" fmla="*/ 1499616 w 6391656"/>
              <a:gd name="connsiteY2" fmla="*/ 5824728 h 5824728"/>
              <a:gd name="connsiteX3" fmla="*/ 6391656 w 6391656"/>
              <a:gd name="connsiteY3" fmla="*/ 5824728 h 5824728"/>
              <a:gd name="connsiteX4" fmla="*/ 6373368 w 6391656"/>
              <a:gd name="connsiteY4" fmla="*/ 0 h 5824728"/>
              <a:gd name="connsiteX0" fmla="*/ 6355951 w 6391656"/>
              <a:gd name="connsiteY0" fmla="*/ 0 h 6826214"/>
              <a:gd name="connsiteX1" fmla="*/ 0 w 6391656"/>
              <a:gd name="connsiteY1" fmla="*/ 4284182 h 6826214"/>
              <a:gd name="connsiteX2" fmla="*/ 1499616 w 6391656"/>
              <a:gd name="connsiteY2" fmla="*/ 6826214 h 6826214"/>
              <a:gd name="connsiteX3" fmla="*/ 6391656 w 6391656"/>
              <a:gd name="connsiteY3" fmla="*/ 6826214 h 6826214"/>
              <a:gd name="connsiteX4" fmla="*/ 6355951 w 6391656"/>
              <a:gd name="connsiteY4" fmla="*/ 0 h 6826214"/>
              <a:gd name="connsiteX0" fmla="*/ 6390785 w 6391656"/>
              <a:gd name="connsiteY0" fmla="*/ 0 h 6852339"/>
              <a:gd name="connsiteX1" fmla="*/ 0 w 6391656"/>
              <a:gd name="connsiteY1" fmla="*/ 4310307 h 6852339"/>
              <a:gd name="connsiteX2" fmla="*/ 1499616 w 6391656"/>
              <a:gd name="connsiteY2" fmla="*/ 6852339 h 6852339"/>
              <a:gd name="connsiteX3" fmla="*/ 6391656 w 6391656"/>
              <a:gd name="connsiteY3" fmla="*/ 6852339 h 6852339"/>
              <a:gd name="connsiteX4" fmla="*/ 6390785 w 6391656"/>
              <a:gd name="connsiteY4" fmla="*/ 0 h 6852339"/>
              <a:gd name="connsiteX0" fmla="*/ 6399494 w 6399501"/>
              <a:gd name="connsiteY0" fmla="*/ 0 h 6852339"/>
              <a:gd name="connsiteX1" fmla="*/ 0 w 6399501"/>
              <a:gd name="connsiteY1" fmla="*/ 4310307 h 6852339"/>
              <a:gd name="connsiteX2" fmla="*/ 1499616 w 6399501"/>
              <a:gd name="connsiteY2" fmla="*/ 6852339 h 6852339"/>
              <a:gd name="connsiteX3" fmla="*/ 6391656 w 6399501"/>
              <a:gd name="connsiteY3" fmla="*/ 6852339 h 6852339"/>
              <a:gd name="connsiteX4" fmla="*/ 6399494 w 6399501"/>
              <a:gd name="connsiteY4" fmla="*/ 0 h 6852339"/>
              <a:gd name="connsiteX0" fmla="*/ 6573230 w 6573237"/>
              <a:gd name="connsiteY0" fmla="*/ 0 h 6852339"/>
              <a:gd name="connsiteX1" fmla="*/ 0 w 6573237"/>
              <a:gd name="connsiteY1" fmla="*/ 3679371 h 6852339"/>
              <a:gd name="connsiteX2" fmla="*/ 1673352 w 6573237"/>
              <a:gd name="connsiteY2" fmla="*/ 6852339 h 6852339"/>
              <a:gd name="connsiteX3" fmla="*/ 6565392 w 6573237"/>
              <a:gd name="connsiteY3" fmla="*/ 6852339 h 6852339"/>
              <a:gd name="connsiteX4" fmla="*/ 6573230 w 6573237"/>
              <a:gd name="connsiteY4" fmla="*/ 0 h 6852339"/>
              <a:gd name="connsiteX0" fmla="*/ 6673814 w 6673821"/>
              <a:gd name="connsiteY0" fmla="*/ 0 h 6852339"/>
              <a:gd name="connsiteX1" fmla="*/ 0 w 6673821"/>
              <a:gd name="connsiteY1" fmla="*/ 3725091 h 6852339"/>
              <a:gd name="connsiteX2" fmla="*/ 1773936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52339"/>
              <a:gd name="connsiteX1" fmla="*/ 0 w 6673821"/>
              <a:gd name="connsiteY1" fmla="*/ 3725091 h 6852339"/>
              <a:gd name="connsiteX2" fmla="*/ 1938528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61483"/>
              <a:gd name="connsiteX1" fmla="*/ 0 w 6673821"/>
              <a:gd name="connsiteY1" fmla="*/ 3725091 h 6861483"/>
              <a:gd name="connsiteX2" fmla="*/ 1755648 w 6673821"/>
              <a:gd name="connsiteY2" fmla="*/ 6861483 h 6861483"/>
              <a:gd name="connsiteX3" fmla="*/ 6665976 w 6673821"/>
              <a:gd name="connsiteY3" fmla="*/ 6852339 h 6861483"/>
              <a:gd name="connsiteX4" fmla="*/ 6673814 w 6673821"/>
              <a:gd name="connsiteY4" fmla="*/ 0 h 68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21" h="6861483">
                <a:moveTo>
                  <a:pt x="6673814" y="0"/>
                </a:moveTo>
                <a:lnTo>
                  <a:pt x="0" y="3725091"/>
                </a:lnTo>
                <a:lnTo>
                  <a:pt x="1755648" y="6861483"/>
                </a:lnTo>
                <a:lnTo>
                  <a:pt x="6665976" y="6852339"/>
                </a:lnTo>
                <a:cubicBezTo>
                  <a:pt x="6665686" y="4568226"/>
                  <a:pt x="6674104" y="2284113"/>
                  <a:pt x="6673814" y="0"/>
                </a:cubicBez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8" name="TextBox 7">
            <a:extLst>
              <a:ext uri="{FF2B5EF4-FFF2-40B4-BE49-F238E27FC236}">
                <a16:creationId xmlns:a16="http://schemas.microsoft.com/office/drawing/2014/main" id="{03B4C724-0776-4328-8F0A-B72DA1579537}"/>
              </a:ext>
            </a:extLst>
          </p:cNvPr>
          <p:cNvSpPr txBox="1"/>
          <p:nvPr/>
        </p:nvSpPr>
        <p:spPr>
          <a:xfrm>
            <a:off x="4789963" y="3429000"/>
            <a:ext cx="7402037" cy="830997"/>
          </a:xfrm>
          <a:prstGeom prst="rect">
            <a:avLst/>
          </a:prstGeom>
          <a:noFill/>
        </p:spPr>
        <p:txBody>
          <a:bodyPr wrap="square" rtlCol="0" anchor="ctr">
            <a:spAutoFit/>
          </a:bodyPr>
          <a:lstStyle/>
          <a:p>
            <a:pPr algn="r"/>
            <a:r>
              <a:rPr lang="en-US" sz="4800" dirty="0">
                <a:solidFill>
                  <a:schemeClr val="accent2">
                    <a:lumMod val="50000"/>
                  </a:schemeClr>
                </a:solidFill>
                <a:latin typeface="+mj-lt"/>
              </a:rPr>
              <a:t>Home Price Prediction</a:t>
            </a:r>
            <a:endParaRPr lang="ko-KR" altLang="en-US" sz="4800" dirty="0">
              <a:solidFill>
                <a:schemeClr val="accent2">
                  <a:lumMod val="50000"/>
                </a:schemeClr>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6604651" y="4259997"/>
            <a:ext cx="5477874" cy="379656"/>
          </a:xfrm>
          <a:prstGeom prst="rect">
            <a:avLst/>
          </a:prstGeom>
          <a:noFill/>
        </p:spPr>
        <p:txBody>
          <a:bodyPr wrap="square" rtlCol="0" anchor="ctr">
            <a:spAutoFit/>
          </a:bodyPr>
          <a:lstStyle/>
          <a:p>
            <a:pPr algn="r"/>
            <a:r>
              <a:rPr lang="en-US" altLang="ko-KR" sz="1867" dirty="0" err="1">
                <a:solidFill>
                  <a:schemeClr val="accent2">
                    <a:lumMod val="50000"/>
                  </a:schemeClr>
                </a:solidFill>
                <a:cs typeface="Arial" pitchFamily="34" charset="0"/>
              </a:rPr>
              <a:t>Sashidhar</a:t>
            </a:r>
            <a:r>
              <a:rPr lang="en-US" altLang="ko-KR" sz="1867" dirty="0">
                <a:solidFill>
                  <a:schemeClr val="accent2">
                    <a:lumMod val="50000"/>
                  </a:schemeClr>
                </a:solidFill>
                <a:cs typeface="Arial" pitchFamily="34" charset="0"/>
              </a:rPr>
              <a:t> </a:t>
            </a:r>
            <a:r>
              <a:rPr lang="en-US" altLang="ko-KR" sz="1867" dirty="0" err="1">
                <a:solidFill>
                  <a:schemeClr val="accent2">
                    <a:lumMod val="50000"/>
                  </a:schemeClr>
                </a:solidFill>
                <a:cs typeface="Arial" pitchFamily="34" charset="0"/>
              </a:rPr>
              <a:t>Bezawada</a:t>
            </a:r>
            <a:endParaRPr lang="ko-KR" altLang="en-US" sz="1867" dirty="0">
              <a:solidFill>
                <a:schemeClr val="accent2">
                  <a:lumMod val="50000"/>
                </a:schemeClr>
              </a:solidFill>
              <a:cs typeface="Arial" pitchFamily="34" charset="0"/>
            </a:endParaRPr>
          </a:p>
        </p:txBody>
      </p:sp>
      <p:pic>
        <p:nvPicPr>
          <p:cNvPr id="5" name="Audio 4">
            <a:hlinkClick r:id="" action="ppaction://media"/>
            <a:extLst>
              <a:ext uri="{FF2B5EF4-FFF2-40B4-BE49-F238E27FC236}">
                <a16:creationId xmlns:a16="http://schemas.microsoft.com/office/drawing/2014/main" id="{7C7AAD17-F514-686C-4E8B-F2F4498C89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05703858"/>
      </p:ext>
    </p:extLst>
  </p:cSld>
  <p:clrMapOvr>
    <a:masterClrMapping/>
  </p:clrMapOvr>
  <mc:AlternateContent xmlns:mc="http://schemas.openxmlformats.org/markup-compatibility/2006">
    <mc:Choice xmlns:p14="http://schemas.microsoft.com/office/powerpoint/2010/main" Requires="p14">
      <p:transition spd="slow" p14:dur="2000" advTm="6271"/>
    </mc:Choice>
    <mc:Fallback>
      <p:transition spd="slow" advTm="6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Data Visualizations</a:t>
            </a:r>
          </a:p>
        </p:txBody>
      </p:sp>
      <p:pic>
        <p:nvPicPr>
          <p:cNvPr id="2" name="Picture 1" descr="A chart of different colors&#10;&#10;Description automatically generated with medium confidence">
            <a:extLst>
              <a:ext uri="{FF2B5EF4-FFF2-40B4-BE49-F238E27FC236}">
                <a16:creationId xmlns:a16="http://schemas.microsoft.com/office/drawing/2014/main" id="{D357B824-9FB5-69AD-3019-F009CCFDA0E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529" y="1384516"/>
            <a:ext cx="5391150" cy="4695825"/>
          </a:xfrm>
          <a:prstGeom prst="rect">
            <a:avLst/>
          </a:prstGeom>
          <a:noFill/>
          <a:ln>
            <a:noFill/>
          </a:ln>
        </p:spPr>
      </p:pic>
      <p:sp>
        <p:nvSpPr>
          <p:cNvPr id="4" name="TextBox 3">
            <a:extLst>
              <a:ext uri="{FF2B5EF4-FFF2-40B4-BE49-F238E27FC236}">
                <a16:creationId xmlns:a16="http://schemas.microsoft.com/office/drawing/2014/main" id="{0BFA7D84-57C7-4C6D-575C-6C074E6291BB}"/>
              </a:ext>
            </a:extLst>
          </p:cNvPr>
          <p:cNvSpPr txBox="1"/>
          <p:nvPr/>
        </p:nvSpPr>
        <p:spPr>
          <a:xfrm>
            <a:off x="6110127" y="2499717"/>
            <a:ext cx="5373950" cy="1538883"/>
          </a:xfrm>
          <a:prstGeom prst="rect">
            <a:avLst/>
          </a:prstGeom>
          <a:noFill/>
        </p:spPr>
        <p:txBody>
          <a:bodyPr wrap="square" rtlCol="0">
            <a:spAutoFit/>
          </a:bodyPr>
          <a:lstStyle/>
          <a:p>
            <a:pPr lvl="0" algn="just" rtl="0">
              <a:spcBef>
                <a:spcPts val="0"/>
              </a:spcBef>
              <a:spcAft>
                <a:spcPts val="1200"/>
              </a:spcAft>
            </a:pPr>
            <a:r>
              <a:rPr lang="en-US" sz="1400" b="1" dirty="0">
                <a:effectLst/>
                <a:latin typeface="Calibri" panose="020F0502020204030204" pitchFamily="34" charset="0"/>
                <a:ea typeface="Calibri" panose="020F0502020204030204" pitchFamily="34" charset="0"/>
              </a:rPr>
              <a:t>Heat maps to identify the correlation :</a:t>
            </a:r>
          </a:p>
          <a:p>
            <a:pPr marL="285750" lvl="0" indent="-285750" algn="just" rtl="0">
              <a:spcBef>
                <a:spcPts val="0"/>
              </a:spcBef>
              <a:spcAft>
                <a:spcPts val="12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rPr>
              <a:t>From the correlation plots, most of the columns seem to be poorly correlated with one another. Generally, when making a predictive model, it would be preferable to train a model with features that are not too correlated with one another so that we do not need to deal with redundant features. </a:t>
            </a:r>
            <a:endParaRPr lang="en-US" sz="1400" dirty="0"/>
          </a:p>
        </p:txBody>
      </p:sp>
      <p:pic>
        <p:nvPicPr>
          <p:cNvPr id="18" name="Audio 17">
            <a:hlinkClick r:id="" action="ppaction://media"/>
            <a:extLst>
              <a:ext uri="{FF2B5EF4-FFF2-40B4-BE49-F238E27FC236}">
                <a16:creationId xmlns:a16="http://schemas.microsoft.com/office/drawing/2014/main" id="{228E781C-3DFF-0460-E82B-E510559BC7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6049833"/>
      </p:ext>
    </p:extLst>
  </p:cSld>
  <p:clrMapOvr>
    <a:masterClrMapping/>
  </p:clrMapOvr>
  <mc:AlternateContent xmlns:mc="http://schemas.openxmlformats.org/markup-compatibility/2006">
    <mc:Choice xmlns:p14="http://schemas.microsoft.com/office/powerpoint/2010/main" Requires="p14">
      <p:transition spd="slow" p14:dur="2000" advTm="16629"/>
    </mc:Choice>
    <mc:Fallback>
      <p:transition spd="slow" advTm="16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377E396-5541-435E-97FF-26BC208AFFAC}"/>
              </a:ext>
            </a:extLst>
          </p:cNvPr>
          <p:cNvSpPr txBox="1"/>
          <p:nvPr/>
        </p:nvSpPr>
        <p:spPr>
          <a:xfrm>
            <a:off x="1099881" y="1908957"/>
            <a:ext cx="10092375" cy="3259097"/>
          </a:xfrm>
          <a:prstGeom prst="rect">
            <a:avLst/>
          </a:prstGeom>
          <a:noFill/>
        </p:spPr>
        <p:txBody>
          <a:bodyPr wrap="square" rtlCol="0">
            <a:spAutoFit/>
          </a:bodyPr>
          <a:lstStyle/>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predictive modeling portion of this project posed a great challenge, in terms of yielding even relatively acceptable accuracies and RMSE. The target variable had 81 classes, and once the dataset was split into training and test sets, there was not enough representation per class to give the models proper training.</a:t>
            </a:r>
          </a:p>
          <a:p>
            <a:pPr marL="228600" marR="0" algn="just">
              <a:lnSpc>
                <a:spcPct val="115000"/>
              </a:lnSpc>
              <a:spcBef>
                <a:spcPts val="0"/>
              </a:spcBef>
              <a:spcAft>
                <a:spcPts val="0"/>
              </a:spcAft>
            </a:pPr>
            <a:endPar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rPr>
              <a:t>However, this dataset was limited in scope in that it contained actual data. I made the assumption that this would be enough information to create reasoning on the Home Sale Price, but it would have been beneficial to find other datasets that focused more on other livability features.</a:t>
            </a:r>
            <a:endParaRPr lang="en-US" dirty="0"/>
          </a:p>
          <a:p>
            <a:pPr marL="228600" marR="0" algn="just">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Risks / Contingencies</a:t>
            </a:r>
            <a:endParaRPr lang="en-US" altLang="ko-KR" sz="5400" dirty="0">
              <a:solidFill>
                <a:schemeClr val="bg1"/>
              </a:solidFill>
            </a:endParaRPr>
          </a:p>
        </p:txBody>
      </p:sp>
      <p:pic>
        <p:nvPicPr>
          <p:cNvPr id="22" name="Audio 21">
            <a:hlinkClick r:id="" action="ppaction://media"/>
            <a:extLst>
              <a:ext uri="{FF2B5EF4-FFF2-40B4-BE49-F238E27FC236}">
                <a16:creationId xmlns:a16="http://schemas.microsoft.com/office/drawing/2014/main" id="{B76A6E4D-F6EF-D3F6-D699-DC8A5591702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22883633"/>
      </p:ext>
    </p:extLst>
  </p:cSld>
  <p:clrMapOvr>
    <a:masterClrMapping/>
  </p:clrMapOvr>
  <mc:AlternateContent xmlns:mc="http://schemas.openxmlformats.org/markup-compatibility/2006">
    <mc:Choice xmlns:p14="http://schemas.microsoft.com/office/powerpoint/2010/main" Requires="p14">
      <p:transition spd="slow" p14:dur="2000" advTm="41046"/>
    </mc:Choice>
    <mc:Fallback>
      <p:transition spd="slow" advTm="41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ABDA8D5-7B1D-2868-C725-9D4840B7560A}"/>
              </a:ext>
            </a:extLst>
          </p:cNvPr>
          <p:cNvGrpSpPr/>
          <p:nvPr/>
        </p:nvGrpSpPr>
        <p:grpSpPr>
          <a:xfrm>
            <a:off x="514182" y="2017377"/>
            <a:ext cx="5088321" cy="3064225"/>
            <a:chOff x="485607" y="1779252"/>
            <a:chExt cx="5088321" cy="3064225"/>
          </a:xfrm>
        </p:grpSpPr>
        <p:grpSp>
          <p:nvGrpSpPr>
            <p:cNvPr id="4" name="Group 3">
              <a:extLst>
                <a:ext uri="{FF2B5EF4-FFF2-40B4-BE49-F238E27FC236}">
                  <a16:creationId xmlns:a16="http://schemas.microsoft.com/office/drawing/2014/main" id="{37F433AE-78D5-6F3C-DECC-254278B3A712}"/>
                </a:ext>
              </a:extLst>
            </p:cNvPr>
            <p:cNvGrpSpPr/>
            <p:nvPr/>
          </p:nvGrpSpPr>
          <p:grpSpPr>
            <a:xfrm>
              <a:off x="485607" y="1779252"/>
              <a:ext cx="5088321" cy="3064225"/>
              <a:chOff x="4098364" y="1571764"/>
              <a:chExt cx="7301609" cy="4397082"/>
            </a:xfrm>
          </p:grpSpPr>
          <p:grpSp>
            <p:nvGrpSpPr>
              <p:cNvPr id="5" name="Graphic 55">
                <a:extLst>
                  <a:ext uri="{FF2B5EF4-FFF2-40B4-BE49-F238E27FC236}">
                    <a16:creationId xmlns:a16="http://schemas.microsoft.com/office/drawing/2014/main" id="{1334A842-C7E6-0188-CE63-EBA23A5B253C}"/>
                  </a:ext>
                </a:extLst>
              </p:cNvPr>
              <p:cNvGrpSpPr/>
              <p:nvPr/>
            </p:nvGrpSpPr>
            <p:grpSpPr>
              <a:xfrm>
                <a:off x="4910815" y="1571764"/>
                <a:ext cx="5616422" cy="3644404"/>
                <a:chOff x="5769768" y="3217068"/>
                <a:chExt cx="651510" cy="422754"/>
              </a:xfrm>
            </p:grpSpPr>
            <p:sp>
              <p:nvSpPr>
                <p:cNvPr id="33" name="Freeform: Shape 32">
                  <a:extLst>
                    <a:ext uri="{FF2B5EF4-FFF2-40B4-BE49-F238E27FC236}">
                      <a16:creationId xmlns:a16="http://schemas.microsoft.com/office/drawing/2014/main" id="{A43423E9-CE63-208A-1434-642E3C7EB6F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5A1A67A-EF30-F929-1282-97048C0EF99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CE12CDC2-30DF-432C-829D-681CE766C3EA}"/>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2592A7B-FC73-E589-59D4-AB9F53FC4B1A}"/>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CED7B13-6B6E-FAD6-6370-D5CB3935ED72}"/>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48F1A2A-1571-05F5-9246-5945DC845C41}"/>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B61586B-926C-11C9-B93A-7013D07DC50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C24965-320D-749A-0500-FDAD64988BBF}"/>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D8CC65-3337-2DB7-04DE-B3DC0550D97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A3A7786-AC69-8E97-DA86-934F65E57AB7}"/>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A3B218A-BF8E-10D5-0AB2-966BFE0C4591}"/>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4E8E8CD-D59A-5CF3-BFB2-E3ABAA597BC4}"/>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9232A4-F658-86DD-9BBF-25FB5AD9E24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2ABFC08-8BBA-E1B8-921F-EF8401C3354E}"/>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112385-D7BF-7C6F-1E13-6ECFF757AE37}"/>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31C70158-9077-292B-66BF-C6789A00F8EF}"/>
                  </a:ext>
                </a:extLst>
              </p:cNvPr>
              <p:cNvGrpSpPr/>
              <p:nvPr/>
            </p:nvGrpSpPr>
            <p:grpSpPr>
              <a:xfrm>
                <a:off x="5370712" y="5206368"/>
                <a:ext cx="4572000" cy="149296"/>
                <a:chOff x="5370712" y="5206368"/>
                <a:chExt cx="4572000" cy="149296"/>
              </a:xfrm>
            </p:grpSpPr>
            <p:sp>
              <p:nvSpPr>
                <p:cNvPr id="29" name="Rectangle 28">
                  <a:extLst>
                    <a:ext uri="{FF2B5EF4-FFF2-40B4-BE49-F238E27FC236}">
                      <a16:creationId xmlns:a16="http://schemas.microsoft.com/office/drawing/2014/main" id="{3D521143-AAA7-3D1E-1F7B-ECD3FA73A858}"/>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5699D6-66C1-3CFD-D396-FA50A418CCB9}"/>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E73D4E-E1F2-B01C-4E3D-1DB9BBE58DD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2C4BAA-296B-432E-D370-1D0F1465BBC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7A50711-D0C7-FA1C-06E5-5610DCA5A4CD}"/>
                  </a:ext>
                </a:extLst>
              </p:cNvPr>
              <p:cNvGrpSpPr/>
              <p:nvPr/>
            </p:nvGrpSpPr>
            <p:grpSpPr>
              <a:xfrm>
                <a:off x="7661590" y="1698465"/>
                <a:ext cx="114873" cy="114873"/>
                <a:chOff x="7627525" y="1132589"/>
                <a:chExt cx="234846" cy="234846"/>
              </a:xfrm>
            </p:grpSpPr>
            <p:sp>
              <p:nvSpPr>
                <p:cNvPr id="26" name="Oval 25">
                  <a:extLst>
                    <a:ext uri="{FF2B5EF4-FFF2-40B4-BE49-F238E27FC236}">
                      <a16:creationId xmlns:a16="http://schemas.microsoft.com/office/drawing/2014/main" id="{BD771639-C55B-01C2-B574-70CA5B1ED58D}"/>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A91954B-90B2-5052-B557-56251AC37E85}"/>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BE018D4-4146-8963-5F4A-0012BDF8AB23}"/>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Rounded Corners 23">
                <a:extLst>
                  <a:ext uri="{FF2B5EF4-FFF2-40B4-BE49-F238E27FC236}">
                    <a16:creationId xmlns:a16="http://schemas.microsoft.com/office/drawing/2014/main" id="{BBF8B9B5-4359-E22E-0094-397F25E74163}"/>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5B15CF-1339-36EF-0A79-277B3D00E29E}"/>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D2563B7-898C-88E9-916D-284AE9AD6C81}"/>
                </a:ext>
              </a:extLst>
            </p:cNvPr>
            <p:cNvSpPr txBox="1"/>
            <p:nvPr/>
          </p:nvSpPr>
          <p:spPr>
            <a:xfrm>
              <a:off x="960968" y="2032045"/>
              <a:ext cx="4095588" cy="2123658"/>
            </a:xfrm>
            <a:prstGeom prst="rect">
              <a:avLst/>
            </a:prstGeom>
            <a:noFill/>
          </p:spPr>
          <p:txBody>
            <a:bodyPr wrap="square" rtlCol="0" anchor="ctr">
              <a:spAutoFit/>
            </a:bodyPr>
            <a:lstStyle/>
            <a:p>
              <a:pPr algn="ctr"/>
              <a:r>
                <a:rPr lang="en-US" altLang="ko-KR" sz="4400" b="1" dirty="0">
                  <a:solidFill>
                    <a:srgbClr val="228EB5"/>
                  </a:solidFill>
                  <a:latin typeface="+mj-lt"/>
                  <a:cs typeface="Arial" pitchFamily="34" charset="0"/>
                </a:rPr>
                <a:t>Models </a:t>
              </a:r>
            </a:p>
            <a:p>
              <a:pPr algn="ctr"/>
              <a:r>
                <a:rPr lang="en-US" altLang="ko-KR" sz="4400" b="1" dirty="0">
                  <a:solidFill>
                    <a:srgbClr val="228EB5"/>
                  </a:solidFill>
                  <a:latin typeface="+mj-lt"/>
                  <a:cs typeface="Arial" pitchFamily="34" charset="0"/>
                </a:rPr>
                <a:t>&amp; </a:t>
              </a:r>
            </a:p>
            <a:p>
              <a:pPr algn="ctr"/>
              <a:r>
                <a:rPr lang="en-US" altLang="ko-KR" sz="4400" b="1" dirty="0">
                  <a:solidFill>
                    <a:srgbClr val="228EB5"/>
                  </a:solidFill>
                  <a:latin typeface="+mj-lt"/>
                  <a:cs typeface="Arial" pitchFamily="34" charset="0"/>
                </a:rPr>
                <a:t>Metrics</a:t>
              </a:r>
              <a:endParaRPr lang="ko-KR" altLang="en-US" sz="4400" b="1" dirty="0">
                <a:solidFill>
                  <a:srgbClr val="228EB5"/>
                </a:solidFill>
                <a:latin typeface="+mj-lt"/>
                <a:cs typeface="Arial" pitchFamily="34" charset="0"/>
              </a:endParaRPr>
            </a:p>
          </p:txBody>
        </p:sp>
      </p:grpSp>
      <p:sp>
        <p:nvSpPr>
          <p:cNvPr id="2" name="Parallelogram 30">
            <a:extLst>
              <a:ext uri="{FF2B5EF4-FFF2-40B4-BE49-F238E27FC236}">
                <a16:creationId xmlns:a16="http://schemas.microsoft.com/office/drawing/2014/main" id="{41A49846-6650-87C9-198C-74CF93B626E1}"/>
              </a:ext>
            </a:extLst>
          </p:cNvPr>
          <p:cNvSpPr/>
          <p:nvPr/>
        </p:nvSpPr>
        <p:spPr>
          <a:xfrm flipH="1">
            <a:off x="2154430" y="3073874"/>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7">
            <a:extLst>
              <a:ext uri="{FF2B5EF4-FFF2-40B4-BE49-F238E27FC236}">
                <a16:creationId xmlns:a16="http://schemas.microsoft.com/office/drawing/2014/main" id="{4208D064-FC38-973F-D89A-375137DCB78C}"/>
              </a:ext>
            </a:extLst>
          </p:cNvPr>
          <p:cNvSpPr/>
          <p:nvPr/>
        </p:nvSpPr>
        <p:spPr>
          <a:xfrm>
            <a:off x="3455887" y="3096215"/>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46" name="Audio 45">
            <a:hlinkClick r:id="" action="ppaction://media"/>
            <a:extLst>
              <a:ext uri="{FF2B5EF4-FFF2-40B4-BE49-F238E27FC236}">
                <a16:creationId xmlns:a16="http://schemas.microsoft.com/office/drawing/2014/main" id="{F4D9A32E-BA89-BD9A-96CF-4BFF6E20A80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5339914"/>
      </p:ext>
    </p:extLst>
  </p:cSld>
  <p:clrMapOvr>
    <a:masterClrMapping/>
  </p:clrMapOvr>
  <mc:AlternateContent xmlns:mc="http://schemas.openxmlformats.org/markup-compatibility/2006">
    <mc:Choice xmlns:p14="http://schemas.microsoft.com/office/powerpoint/2010/main" Requires="p14">
      <p:transition spd="slow" p14:dur="2000" advTm="2012"/>
    </mc:Choice>
    <mc:Fallback>
      <p:transition spd="slow" advTm="2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Arrow: Pentagon 16">
            <a:extLst>
              <a:ext uri="{FF2B5EF4-FFF2-40B4-BE49-F238E27FC236}">
                <a16:creationId xmlns:a16="http://schemas.microsoft.com/office/drawing/2014/main" id="{C9114A1E-6FB1-4918-8045-CBCA12DA7177}"/>
              </a:ext>
            </a:extLst>
          </p:cNvPr>
          <p:cNvSpPr/>
          <p:nvPr/>
        </p:nvSpPr>
        <p:spPr>
          <a:xfrm>
            <a:off x="767748" y="3112490"/>
            <a:ext cx="2544794" cy="457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FBC563CA-1AE7-46FE-9D22-434D51A5B35A}"/>
              </a:ext>
            </a:extLst>
          </p:cNvPr>
          <p:cNvSpPr txBox="1">
            <a:spLocks/>
          </p:cNvSpPr>
          <p:nvPr/>
        </p:nvSpPr>
        <p:spPr>
          <a:xfrm>
            <a:off x="879892" y="3225043"/>
            <a:ext cx="219110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1" dirty="0">
                <a:solidFill>
                  <a:schemeClr val="bg1"/>
                </a:solidFill>
                <a:cs typeface="Arial" pitchFamily="34" charset="0"/>
              </a:rPr>
              <a:t>Linear Regression</a:t>
            </a:r>
          </a:p>
        </p:txBody>
      </p:sp>
      <p:sp>
        <p:nvSpPr>
          <p:cNvPr id="22" name="직사각형 1">
            <a:extLst>
              <a:ext uri="{FF2B5EF4-FFF2-40B4-BE49-F238E27FC236}">
                <a16:creationId xmlns:a16="http://schemas.microsoft.com/office/drawing/2014/main" id="{E983AB26-9CBE-42C7-AC8C-8F8860AA38A0}"/>
              </a:ext>
            </a:extLst>
          </p:cNvPr>
          <p:cNvSpPr/>
          <p:nvPr/>
        </p:nvSpPr>
        <p:spPr>
          <a:xfrm>
            <a:off x="3248005" y="1528052"/>
            <a:ext cx="2346386" cy="1496692"/>
          </a:xfrm>
          <a:prstGeom prst="rect">
            <a:avLst/>
          </a:prstGeom>
        </p:spPr>
        <p:txBody>
          <a:bodyPr wrap="square">
            <a:spAutoFit/>
          </a:bodyPr>
          <a:lstStyle/>
          <a:p>
            <a:pPr marR="0" lvl="0">
              <a:lnSpc>
                <a:spcPct val="115000"/>
              </a:lnSpc>
              <a:spcBef>
                <a:spcPts val="0"/>
              </a:spcBef>
              <a:spcAft>
                <a:spcPts val="0"/>
              </a:spcAft>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Linear regression seeks to find the best-fitting straight line that describes the relationship between the input variables and the output variable. This line is determined by minimizing the difference between the predicted values from the model and the actual values observed in the data.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Arrow: Pentagon 23">
            <a:extLst>
              <a:ext uri="{FF2B5EF4-FFF2-40B4-BE49-F238E27FC236}">
                <a16:creationId xmlns:a16="http://schemas.microsoft.com/office/drawing/2014/main" id="{3A9546CD-2851-410A-8D67-A3DC63A31317}"/>
              </a:ext>
            </a:extLst>
          </p:cNvPr>
          <p:cNvSpPr/>
          <p:nvPr/>
        </p:nvSpPr>
        <p:spPr>
          <a:xfrm>
            <a:off x="767748" y="5805277"/>
            <a:ext cx="2544794" cy="4572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3">
            <a:extLst>
              <a:ext uri="{FF2B5EF4-FFF2-40B4-BE49-F238E27FC236}">
                <a16:creationId xmlns:a16="http://schemas.microsoft.com/office/drawing/2014/main" id="{D3B45550-E5C4-49B2-A361-DB95BB6C4DA4}"/>
              </a:ext>
            </a:extLst>
          </p:cNvPr>
          <p:cNvSpPr txBox="1">
            <a:spLocks/>
          </p:cNvSpPr>
          <p:nvPr/>
        </p:nvSpPr>
        <p:spPr>
          <a:xfrm>
            <a:off x="879892" y="5917830"/>
            <a:ext cx="219110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1" dirty="0">
                <a:solidFill>
                  <a:schemeClr val="bg1"/>
                </a:solidFill>
                <a:cs typeface="Arial" pitchFamily="34" charset="0"/>
              </a:rPr>
              <a:t>Gradient Boosting</a:t>
            </a:r>
          </a:p>
        </p:txBody>
      </p:sp>
      <p:sp>
        <p:nvSpPr>
          <p:cNvPr id="31" name="Arrow: Pentagon 30">
            <a:extLst>
              <a:ext uri="{FF2B5EF4-FFF2-40B4-BE49-F238E27FC236}">
                <a16:creationId xmlns:a16="http://schemas.microsoft.com/office/drawing/2014/main" id="{490CE631-B5C6-4A39-B88D-B301C86B2633}"/>
              </a:ext>
            </a:extLst>
          </p:cNvPr>
          <p:cNvSpPr/>
          <p:nvPr/>
        </p:nvSpPr>
        <p:spPr>
          <a:xfrm>
            <a:off x="6323163" y="3112490"/>
            <a:ext cx="2544794" cy="4572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3">
            <a:extLst>
              <a:ext uri="{FF2B5EF4-FFF2-40B4-BE49-F238E27FC236}">
                <a16:creationId xmlns:a16="http://schemas.microsoft.com/office/drawing/2014/main" id="{9703BE52-09FA-4D38-BDE3-004BB5BE17A2}"/>
              </a:ext>
            </a:extLst>
          </p:cNvPr>
          <p:cNvSpPr txBox="1">
            <a:spLocks/>
          </p:cNvSpPr>
          <p:nvPr/>
        </p:nvSpPr>
        <p:spPr>
          <a:xfrm>
            <a:off x="6435307" y="3225044"/>
            <a:ext cx="219110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1" dirty="0">
                <a:solidFill>
                  <a:schemeClr val="bg1"/>
                </a:solidFill>
                <a:cs typeface="Arial" pitchFamily="34" charset="0"/>
              </a:rPr>
              <a:t>Random Forest</a:t>
            </a:r>
          </a:p>
        </p:txBody>
      </p:sp>
      <p:sp>
        <p:nvSpPr>
          <p:cNvPr id="38" name="Arrow: Pentagon 37">
            <a:extLst>
              <a:ext uri="{FF2B5EF4-FFF2-40B4-BE49-F238E27FC236}">
                <a16:creationId xmlns:a16="http://schemas.microsoft.com/office/drawing/2014/main" id="{F17D62CE-A96D-4366-B94C-009FE4F5DE5E}"/>
              </a:ext>
            </a:extLst>
          </p:cNvPr>
          <p:cNvSpPr/>
          <p:nvPr/>
        </p:nvSpPr>
        <p:spPr>
          <a:xfrm>
            <a:off x="6323163" y="5805277"/>
            <a:ext cx="2544794" cy="4572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Placeholder 3">
            <a:extLst>
              <a:ext uri="{FF2B5EF4-FFF2-40B4-BE49-F238E27FC236}">
                <a16:creationId xmlns:a16="http://schemas.microsoft.com/office/drawing/2014/main" id="{0F458432-F05C-4993-9E4E-6B4C58DBB0F3}"/>
              </a:ext>
            </a:extLst>
          </p:cNvPr>
          <p:cNvSpPr txBox="1">
            <a:spLocks/>
          </p:cNvSpPr>
          <p:nvPr/>
        </p:nvSpPr>
        <p:spPr>
          <a:xfrm>
            <a:off x="6435307" y="5917830"/>
            <a:ext cx="219110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1800" b="1" dirty="0" err="1">
                <a:solidFill>
                  <a:schemeClr val="bg1"/>
                </a:solidFill>
                <a:cs typeface="Arial" pitchFamily="34" charset="0"/>
              </a:rPr>
              <a:t>CatBoost</a:t>
            </a:r>
            <a:endParaRPr lang="en-US" sz="1800" b="1" dirty="0">
              <a:solidFill>
                <a:schemeClr val="bg1"/>
              </a:solidFill>
              <a:cs typeface="Arial" pitchFamily="34" charset="0"/>
            </a:endParaRPr>
          </a:p>
        </p:txBody>
      </p:sp>
      <p:sp>
        <p:nvSpPr>
          <p:cNvPr id="5" name="직사각형 1">
            <a:extLst>
              <a:ext uri="{FF2B5EF4-FFF2-40B4-BE49-F238E27FC236}">
                <a16:creationId xmlns:a16="http://schemas.microsoft.com/office/drawing/2014/main" id="{E4C2FB51-AFFE-9C27-71AC-78EE0CB7F84B}"/>
              </a:ext>
            </a:extLst>
          </p:cNvPr>
          <p:cNvSpPr/>
          <p:nvPr/>
        </p:nvSpPr>
        <p:spPr>
          <a:xfrm>
            <a:off x="3248005" y="4209484"/>
            <a:ext cx="2346386" cy="965777"/>
          </a:xfrm>
          <a:prstGeom prst="rect">
            <a:avLst/>
          </a:prstGeom>
        </p:spPr>
        <p:txBody>
          <a:bodyPr wrap="square">
            <a:spAutoFit/>
          </a:bodyPr>
          <a:lstStyle/>
          <a:p>
            <a:pPr marR="0" lvl="0">
              <a:lnSpc>
                <a:spcPct val="115000"/>
              </a:lnSpc>
              <a:spcBef>
                <a:spcPts val="0"/>
              </a:spcBef>
              <a:spcAft>
                <a:spcPts val="0"/>
              </a:spcAft>
            </a:pPr>
            <a:r>
              <a:rPr lang="en-US" sz="1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Gradient boosting works by building simpler (weak) prediction models sequentially where each model tries to predict the error left over by the previous model.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직사각형 1">
            <a:extLst>
              <a:ext uri="{FF2B5EF4-FFF2-40B4-BE49-F238E27FC236}">
                <a16:creationId xmlns:a16="http://schemas.microsoft.com/office/drawing/2014/main" id="{CD70B0F6-7777-30F7-4C6E-0FD9C385BFE9}"/>
              </a:ext>
            </a:extLst>
          </p:cNvPr>
          <p:cNvSpPr/>
          <p:nvPr/>
        </p:nvSpPr>
        <p:spPr>
          <a:xfrm>
            <a:off x="9057739" y="4189541"/>
            <a:ext cx="2346386" cy="1142749"/>
          </a:xfrm>
          <a:prstGeom prst="rect">
            <a:avLst/>
          </a:prstGeom>
        </p:spPr>
        <p:txBody>
          <a:bodyPr wrap="square">
            <a:spAutoFit/>
          </a:bodyPr>
          <a:lstStyle/>
          <a:p>
            <a:pPr marR="0" lvl="0">
              <a:lnSpc>
                <a:spcPct val="115000"/>
              </a:lnSpc>
              <a:spcBef>
                <a:spcPts val="0"/>
              </a:spcBef>
              <a:spcAft>
                <a:spcPts val="0"/>
              </a:spcAft>
            </a:pPr>
            <a:r>
              <a:rPr lang="en-US" sz="1000" dirty="0" err="1">
                <a:solidFill>
                  <a:srgbClr val="000000"/>
                </a:solidFill>
                <a:effectLst/>
                <a:latin typeface="Arial" panose="020B0604020202020204" pitchFamily="34" charset="0"/>
                <a:ea typeface="Times New Roman" panose="02020603050405020304" pitchFamily="18" charset="0"/>
              </a:rPr>
              <a:t>CatBoost</a:t>
            </a:r>
            <a:r>
              <a:rPr lang="en-US" sz="1000" dirty="0">
                <a:solidFill>
                  <a:srgbClr val="000000"/>
                </a:solidFill>
                <a:effectLst/>
                <a:latin typeface="Arial" panose="020B0604020202020204" pitchFamily="34" charset="0"/>
                <a:ea typeface="Times New Roman" panose="02020603050405020304" pitchFamily="18" charset="0"/>
              </a:rPr>
              <a:t> is a powerful and efficient machine-learning library for gradient boosting on decision trees. It is particularly well-suited for regression tasks, where the goal is to predict a continuous variable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직사각형 1">
            <a:extLst>
              <a:ext uri="{FF2B5EF4-FFF2-40B4-BE49-F238E27FC236}">
                <a16:creationId xmlns:a16="http://schemas.microsoft.com/office/drawing/2014/main" id="{5EC58079-0AE0-7BF5-8842-627FF3C6E2FD}"/>
              </a:ext>
            </a:extLst>
          </p:cNvPr>
          <p:cNvSpPr/>
          <p:nvPr/>
        </p:nvSpPr>
        <p:spPr>
          <a:xfrm>
            <a:off x="9057739" y="1469561"/>
            <a:ext cx="2346386" cy="2027606"/>
          </a:xfrm>
          <a:prstGeom prst="rect">
            <a:avLst/>
          </a:prstGeom>
        </p:spPr>
        <p:txBody>
          <a:bodyPr wrap="square">
            <a:spAutoFit/>
          </a:bodyPr>
          <a:lstStyle/>
          <a:p>
            <a:pPr marR="0" lvl="0">
              <a:lnSpc>
                <a:spcPct val="115000"/>
              </a:lnSpc>
              <a:spcBef>
                <a:spcPts val="0"/>
              </a:spcBef>
              <a:spcAft>
                <a:spcPts val="0"/>
              </a:spcAft>
            </a:pPr>
            <a:r>
              <a:rPr lang="en-US" sz="1000" dirty="0">
                <a:solidFill>
                  <a:srgbClr val="000000"/>
                </a:solidFill>
                <a:effectLst/>
                <a:latin typeface="Arial" panose="020B0604020202020204" pitchFamily="34" charset="0"/>
                <a:ea typeface="Times New Roman" panose="02020603050405020304" pitchFamily="18" charset="0"/>
              </a:rPr>
              <a:t>Random Forest  is a machine learning algorithm that builds multiple decision trees during training, each trained on a random subset of the data and using a random subset of features at each split. It combines the predictions of these trees to produce a final prediction. Random Forest is known for its high accuracy, resistance to overfitting, and ability to handle noisy data effectively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Placeholder 1">
            <a:extLst>
              <a:ext uri="{FF2B5EF4-FFF2-40B4-BE49-F238E27FC236}">
                <a16:creationId xmlns:a16="http://schemas.microsoft.com/office/drawing/2014/main" id="{B7C29AB1-A764-C271-164F-0B9295E46DC8}"/>
              </a:ext>
            </a:extLst>
          </p:cNvPr>
          <p:cNvSpPr>
            <a:spLocks noGrp="1"/>
          </p:cNvSpPr>
          <p:nvPr>
            <p:ph type="body" sz="quarter" idx="10"/>
          </p:nvPr>
        </p:nvSpPr>
        <p:spPr>
          <a:xfrm>
            <a:off x="323850" y="339725"/>
            <a:ext cx="11572875" cy="723900"/>
          </a:xfrm>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Price :  Actual vs Prediction ( Scatter Plots )</a:t>
            </a:r>
          </a:p>
        </p:txBody>
      </p:sp>
      <p:sp>
        <p:nvSpPr>
          <p:cNvPr id="68" name="Picture Placeholder 53">
            <a:extLst>
              <a:ext uri="{FF2B5EF4-FFF2-40B4-BE49-F238E27FC236}">
                <a16:creationId xmlns:a16="http://schemas.microsoft.com/office/drawing/2014/main" id="{FEA416AF-8764-1969-622E-F0AE9A95D71E}"/>
              </a:ext>
            </a:extLst>
          </p:cNvPr>
          <p:cNvSpPr txBox="1">
            <a:spLocks/>
          </p:cNvSpPr>
          <p:nvPr/>
        </p:nvSpPr>
        <p:spPr>
          <a:xfrm>
            <a:off x="6323162" y="1507989"/>
            <a:ext cx="2106613" cy="1598948"/>
          </a:xfrm>
          <a:prstGeom prst="rect">
            <a:avLst/>
          </a:prstGeom>
          <a:solidFill>
            <a:schemeClr val="bg1">
              <a:lumMod val="95000"/>
            </a:schemeClr>
          </a:solidFill>
        </p:spPr>
        <p:txBody>
          <a:bodyPr vert="horz" lIns="91440" tIns="45720" rIns="91440" bIns="45720" rtlCol="0" anchor="ctr">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200" kern="1200" baseline="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100000"/>
              </a:lnSpc>
              <a:spcBef>
                <a:spcPts val="1000"/>
              </a:spcBef>
              <a:buClr>
                <a:schemeClr val="accent2"/>
              </a:buClr>
              <a:buFont typeface="Arial" panose="020B0604020202020204" pitchFamily="34" charset="0"/>
              <a:buNone/>
              <a:defRPr sz="2800" kern="1200">
                <a:solidFill>
                  <a:schemeClr val="tx1">
                    <a:lumMod val="85000"/>
                    <a:lumOff val="15000"/>
                  </a:schemeClr>
                </a:solidFill>
                <a:latin typeface="+mn-lt"/>
                <a:ea typeface="+mn-ea"/>
                <a:cs typeface="+mn-cs"/>
              </a:defRPr>
            </a:lvl2pPr>
            <a:lvl3pPr marL="914446" indent="0" algn="l" defTabSz="914400" rtl="0" eaLnBrk="1" latinLnBrk="0" hangingPunct="1">
              <a:lnSpc>
                <a:spcPct val="100000"/>
              </a:lnSpc>
              <a:spcBef>
                <a:spcPts val="1000"/>
              </a:spcBef>
              <a:buClr>
                <a:schemeClr val="accent2"/>
              </a:buClr>
              <a:buFont typeface="Arial" panose="020B0604020202020204" pitchFamily="34" charset="0"/>
              <a:buNone/>
              <a:defRPr sz="2400" kern="1200">
                <a:solidFill>
                  <a:schemeClr val="tx1">
                    <a:lumMod val="85000"/>
                    <a:lumOff val="15000"/>
                  </a:schemeClr>
                </a:solidFill>
                <a:latin typeface="+mn-lt"/>
                <a:ea typeface="+mn-ea"/>
                <a:cs typeface="+mn-cs"/>
              </a:defRPr>
            </a:lvl3pPr>
            <a:lvl4pPr marL="1371669"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4pPr>
            <a:lvl5pPr marL="1828891"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5pPr>
            <a:lvl6pPr marL="2286114"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100000"/>
              </a:lnSpc>
              <a:spcBef>
                <a:spcPts val="1000"/>
              </a:spcBef>
              <a:buClr>
                <a:schemeClr val="accent2"/>
              </a:buClr>
              <a:buFont typeface="Arial" panose="020B0604020202020204" pitchFamily="34" charset="0"/>
              <a:buNone/>
              <a:defRPr sz="2000" kern="1200" baseline="0">
                <a:solidFill>
                  <a:schemeClr val="tx1"/>
                </a:solidFill>
                <a:latin typeface="+mn-lt"/>
                <a:ea typeface="+mn-ea"/>
                <a:cs typeface="+mn-cs"/>
              </a:defRPr>
            </a:lvl8pPr>
            <a:lvl9pPr marL="3657783" indent="0" algn="l" defTabSz="914400" rtl="0" eaLnBrk="1" latinLnBrk="0" hangingPunct="1">
              <a:lnSpc>
                <a:spcPct val="100000"/>
              </a:lnSpc>
              <a:spcBef>
                <a:spcPts val="1000"/>
              </a:spcBef>
              <a:buClr>
                <a:schemeClr val="accent2"/>
              </a:buClr>
              <a:buFont typeface="Arial" panose="020B0604020202020204" pitchFamily="34" charset="0"/>
              <a:buNone/>
              <a:defRPr sz="2000" kern="1200" baseline="0">
                <a:solidFill>
                  <a:schemeClr val="tx1"/>
                </a:solidFill>
                <a:latin typeface="+mn-lt"/>
                <a:ea typeface="+mn-ea"/>
                <a:cs typeface="+mn-cs"/>
              </a:defRPr>
            </a:lvl9pPr>
          </a:lstStyle>
          <a:p>
            <a:endParaRPr lang="en-US"/>
          </a:p>
        </p:txBody>
      </p:sp>
      <p:sp>
        <p:nvSpPr>
          <p:cNvPr id="69" name="Picture Placeholder 53">
            <a:extLst>
              <a:ext uri="{FF2B5EF4-FFF2-40B4-BE49-F238E27FC236}">
                <a16:creationId xmlns:a16="http://schemas.microsoft.com/office/drawing/2014/main" id="{89E9F873-0CB2-E676-07F6-7C095A01F199}"/>
              </a:ext>
            </a:extLst>
          </p:cNvPr>
          <p:cNvSpPr txBox="1">
            <a:spLocks/>
          </p:cNvSpPr>
          <p:nvPr/>
        </p:nvSpPr>
        <p:spPr>
          <a:xfrm>
            <a:off x="6323163" y="4209485"/>
            <a:ext cx="2106612" cy="1598948"/>
          </a:xfrm>
          <a:prstGeom prst="rect">
            <a:avLst/>
          </a:prstGeom>
          <a:solidFill>
            <a:schemeClr val="bg1">
              <a:lumMod val="95000"/>
            </a:schemeClr>
          </a:solidFill>
        </p:spPr>
        <p:txBody>
          <a:bodyPr vert="horz" lIns="91440" tIns="45720" rIns="91440" bIns="45720" rtlCol="0" anchor="ctr">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1200" kern="1200" baseline="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100000"/>
              </a:lnSpc>
              <a:spcBef>
                <a:spcPts val="1000"/>
              </a:spcBef>
              <a:buClr>
                <a:schemeClr val="accent2"/>
              </a:buClr>
              <a:buFont typeface="Arial" panose="020B0604020202020204" pitchFamily="34" charset="0"/>
              <a:buNone/>
              <a:defRPr sz="2800" kern="1200">
                <a:solidFill>
                  <a:schemeClr val="tx1">
                    <a:lumMod val="85000"/>
                    <a:lumOff val="15000"/>
                  </a:schemeClr>
                </a:solidFill>
                <a:latin typeface="+mn-lt"/>
                <a:ea typeface="+mn-ea"/>
                <a:cs typeface="+mn-cs"/>
              </a:defRPr>
            </a:lvl2pPr>
            <a:lvl3pPr marL="914446" indent="0" algn="l" defTabSz="914400" rtl="0" eaLnBrk="1" latinLnBrk="0" hangingPunct="1">
              <a:lnSpc>
                <a:spcPct val="100000"/>
              </a:lnSpc>
              <a:spcBef>
                <a:spcPts val="1000"/>
              </a:spcBef>
              <a:buClr>
                <a:schemeClr val="accent2"/>
              </a:buClr>
              <a:buFont typeface="Arial" panose="020B0604020202020204" pitchFamily="34" charset="0"/>
              <a:buNone/>
              <a:defRPr sz="2400" kern="1200">
                <a:solidFill>
                  <a:schemeClr val="tx1">
                    <a:lumMod val="85000"/>
                    <a:lumOff val="15000"/>
                  </a:schemeClr>
                </a:solidFill>
                <a:latin typeface="+mn-lt"/>
                <a:ea typeface="+mn-ea"/>
                <a:cs typeface="+mn-cs"/>
              </a:defRPr>
            </a:lvl3pPr>
            <a:lvl4pPr marL="1371669"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4pPr>
            <a:lvl5pPr marL="1828891"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5pPr>
            <a:lvl6pPr marL="2286114"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100000"/>
              </a:lnSpc>
              <a:spcBef>
                <a:spcPts val="1000"/>
              </a:spcBef>
              <a:buClr>
                <a:schemeClr val="accent2"/>
              </a:buClr>
              <a:buFont typeface="Arial" panose="020B0604020202020204" pitchFamily="34" charset="0"/>
              <a:buNone/>
              <a:defRPr sz="2000" kern="1200" baseline="0">
                <a:solidFill>
                  <a:schemeClr val="tx1"/>
                </a:solidFill>
                <a:latin typeface="+mn-lt"/>
                <a:ea typeface="+mn-ea"/>
                <a:cs typeface="+mn-cs"/>
              </a:defRPr>
            </a:lvl8pPr>
            <a:lvl9pPr marL="3657783" indent="0" algn="l" defTabSz="914400" rtl="0" eaLnBrk="1" latinLnBrk="0" hangingPunct="1">
              <a:lnSpc>
                <a:spcPct val="100000"/>
              </a:lnSpc>
              <a:spcBef>
                <a:spcPts val="1000"/>
              </a:spcBef>
              <a:buClr>
                <a:schemeClr val="accent2"/>
              </a:buClr>
              <a:buFont typeface="Arial" panose="020B0604020202020204" pitchFamily="34" charset="0"/>
              <a:buNone/>
              <a:defRPr sz="2000" kern="1200" baseline="0">
                <a:solidFill>
                  <a:schemeClr val="tx1"/>
                </a:solidFill>
                <a:latin typeface="+mn-lt"/>
                <a:ea typeface="+mn-ea"/>
                <a:cs typeface="+mn-cs"/>
              </a:defRPr>
            </a:lvl9pPr>
          </a:lstStyle>
          <a:p>
            <a:endParaRPr lang="en-US"/>
          </a:p>
        </p:txBody>
      </p:sp>
      <p:pic>
        <p:nvPicPr>
          <p:cNvPr id="70" name="Picture 12" descr="A graph showing the growth of a trend&#10;&#10;Description automatically generated with medium confidence">
            <a:extLst>
              <a:ext uri="{FF2B5EF4-FFF2-40B4-BE49-F238E27FC236}">
                <a16:creationId xmlns:a16="http://schemas.microsoft.com/office/drawing/2014/main" id="{C5E5718C-63E5-CEEB-5C49-0EB76505A557}"/>
              </a:ext>
            </a:extLst>
          </p:cNvPr>
          <p:cNvPicPr>
            <a:picLocks noGrp="1" noChangeAspect="1" noChangeArrowheads="1"/>
          </p:cNvPicPr>
          <p:nvPr>
            <p:ph type="pic" idx="12"/>
          </p:nvPr>
        </p:nvPicPr>
        <p:blipFill>
          <a:blip r:embed="rId5">
            <a:extLst>
              <a:ext uri="{28A0092B-C50C-407E-A947-70E740481C1C}">
                <a14:useLocalDpi xmlns:a14="http://schemas.microsoft.com/office/drawing/2010/main" val="0"/>
              </a:ext>
            </a:extLst>
          </a:blip>
          <a:srcRect l="42" r="42"/>
          <a:stretch>
            <a:fillRect/>
          </a:stretch>
        </p:blipFill>
        <p:spPr bwMode="auto">
          <a:xfrm>
            <a:off x="781050" y="4210050"/>
            <a:ext cx="2097088" cy="159861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A graph showing a line graph&#10;&#10;Description automatically generated with medium confidence">
            <a:extLst>
              <a:ext uri="{FF2B5EF4-FFF2-40B4-BE49-F238E27FC236}">
                <a16:creationId xmlns:a16="http://schemas.microsoft.com/office/drawing/2014/main" id="{BA33F101-DEE6-1AAF-0D1D-3798A7DD8B25}"/>
              </a:ext>
            </a:extLst>
          </p:cNvPr>
          <p:cNvPicPr>
            <a:picLocks noGrp="1" noChangeAspect="1" noChangeArrowheads="1"/>
          </p:cNvPicPr>
          <p:nvPr>
            <p:ph type="pic" idx="11"/>
          </p:nvPr>
        </p:nvPicPr>
        <p:blipFill>
          <a:blip r:embed="rId6">
            <a:extLst>
              <a:ext uri="{28A0092B-C50C-407E-A947-70E740481C1C}">
                <a14:useLocalDpi xmlns:a14="http://schemas.microsoft.com/office/drawing/2010/main" val="0"/>
              </a:ext>
            </a:extLst>
          </a:blip>
          <a:srcRect t="185" b="185"/>
          <a:stretch>
            <a:fillRect/>
          </a:stretch>
        </p:blipFill>
        <p:spPr bwMode="auto">
          <a:xfrm>
            <a:off x="771525" y="1508125"/>
            <a:ext cx="210661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1" descr="A graph showing a number of blue dots&#10;&#10;Description automatically generated">
            <a:extLst>
              <a:ext uri="{FF2B5EF4-FFF2-40B4-BE49-F238E27FC236}">
                <a16:creationId xmlns:a16="http://schemas.microsoft.com/office/drawing/2014/main" id="{6644A0E0-19ED-21CA-6463-87CE4692C1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608" y="1417039"/>
            <a:ext cx="2171355" cy="168969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3" descr="A graph showing a line of blue dots&#10;&#10;Description automatically generated with medium confidence">
            <a:extLst>
              <a:ext uri="{FF2B5EF4-FFF2-40B4-BE49-F238E27FC236}">
                <a16:creationId xmlns:a16="http://schemas.microsoft.com/office/drawing/2014/main" id="{42F18675-104C-CCDB-EC92-C3D03CCE40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2436" y="4199067"/>
            <a:ext cx="2088289" cy="1563690"/>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a:extLst>
              <a:ext uri="{FF2B5EF4-FFF2-40B4-BE49-F238E27FC236}">
                <a16:creationId xmlns:a16="http://schemas.microsoft.com/office/drawing/2014/main" id="{08695CDF-F84A-9DF4-C2C5-FCC5AA198A2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2577281"/>
      </p:ext>
    </p:extLst>
  </p:cSld>
  <p:clrMapOvr>
    <a:masterClrMapping/>
  </p:clrMapOvr>
  <mc:AlternateContent xmlns:mc="http://schemas.openxmlformats.org/markup-compatibility/2006">
    <mc:Choice xmlns:p14="http://schemas.microsoft.com/office/powerpoint/2010/main" Requires="p14">
      <p:transition spd="slow" p14:dur="2000" advTm="43945"/>
    </mc:Choice>
    <mc:Fallback>
      <p:transition spd="slow" advTm="4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Result Interpretation</a:t>
            </a:r>
          </a:p>
        </p:txBody>
      </p:sp>
      <p:sp>
        <p:nvSpPr>
          <p:cNvPr id="3" name="TextBox 2">
            <a:extLst>
              <a:ext uri="{FF2B5EF4-FFF2-40B4-BE49-F238E27FC236}">
                <a16:creationId xmlns:a16="http://schemas.microsoft.com/office/drawing/2014/main" id="{687ED922-66D2-EEB0-338B-EC72099E9BC7}"/>
              </a:ext>
            </a:extLst>
          </p:cNvPr>
          <p:cNvSpPr txBox="1"/>
          <p:nvPr/>
        </p:nvSpPr>
        <p:spPr>
          <a:xfrm>
            <a:off x="3833555" y="3242465"/>
            <a:ext cx="7224969" cy="2564805"/>
          </a:xfrm>
          <a:prstGeom prst="rect">
            <a:avLst/>
          </a:prstGeom>
          <a:noFill/>
        </p:spPr>
        <p:txBody>
          <a:bodyPr wrap="square">
            <a:spAutoFit/>
          </a:bodyPr>
          <a:lstStyle/>
          <a:p>
            <a:pPr marL="0" marR="0">
              <a:spcBef>
                <a:spcPts val="120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rPr>
              <a:t>Accuracy Score :</a:t>
            </a:r>
            <a:r>
              <a:rPr lang="en-US" sz="1200" dirty="0">
                <a:solidFill>
                  <a:srgbClr val="000000"/>
                </a:solidFill>
                <a:effectLst/>
                <a:latin typeface="Arial" panose="020B0604020202020204" pitchFamily="34" charset="0"/>
                <a:ea typeface="Times New Roman" panose="02020603050405020304" pitchFamily="18" charset="0"/>
              </a:rPr>
              <a:t> Examining the updated accuracy score reveals distinct performance characteristics among the algorithms. </a:t>
            </a:r>
            <a:r>
              <a:rPr lang="en-US" sz="1200" dirty="0" err="1">
                <a:solidFill>
                  <a:srgbClr val="000000"/>
                </a:solidFill>
                <a:effectLst/>
                <a:latin typeface="Arial" panose="020B0604020202020204" pitchFamily="34" charset="0"/>
                <a:ea typeface="Times New Roman" panose="02020603050405020304" pitchFamily="18" charset="0"/>
              </a:rPr>
              <a:t>GradientBoosting</a:t>
            </a:r>
            <a:r>
              <a:rPr lang="en-US" sz="1200" dirty="0">
                <a:solidFill>
                  <a:srgbClr val="000000"/>
                </a:solidFill>
                <a:effectLst/>
                <a:latin typeface="Arial" panose="020B0604020202020204" pitchFamily="34" charset="0"/>
                <a:ea typeface="Times New Roman" panose="02020603050405020304" pitchFamily="18" charset="0"/>
              </a:rPr>
              <a:t> Regressor stands out with an impressive accuracy score of 0.8554, signifying its exceptional ability to explain 85.54% of the variance in the target variable. Maintaining a robust position, </a:t>
            </a:r>
            <a:r>
              <a:rPr lang="en-US" sz="1200" dirty="0" err="1">
                <a:solidFill>
                  <a:srgbClr val="000000"/>
                </a:solidFill>
                <a:effectLst/>
                <a:latin typeface="Arial" panose="020B0604020202020204" pitchFamily="34" charset="0"/>
                <a:ea typeface="Times New Roman" panose="02020603050405020304" pitchFamily="18" charset="0"/>
              </a:rPr>
              <a:t>CatBoost</a:t>
            </a:r>
            <a:r>
              <a:rPr lang="en-US" sz="1200" dirty="0">
                <a:solidFill>
                  <a:srgbClr val="000000"/>
                </a:solidFill>
                <a:effectLst/>
                <a:latin typeface="Arial" panose="020B0604020202020204" pitchFamily="34" charset="0"/>
                <a:ea typeface="Times New Roman" panose="02020603050405020304" pitchFamily="18" charset="0"/>
              </a:rPr>
              <a:t> Regressor yields an accuracy score of 0.8411, showcasing reliable predictive capabilities with an explanation of approximately 84.11% of the variance. Random Forest, though slightly behind with an accuracy score of 0.8237, still provides a strong explanation of around 82.37% of the variance. Linear regression has the lowest of all with an accuracy score of 0.8106. These results underscore the nuanced strengths of each algorithm, with </a:t>
            </a:r>
            <a:r>
              <a:rPr lang="en-US" sz="1200" dirty="0" err="1">
                <a:solidFill>
                  <a:srgbClr val="000000"/>
                </a:solidFill>
                <a:effectLst/>
                <a:latin typeface="Arial" panose="020B0604020202020204" pitchFamily="34" charset="0"/>
                <a:ea typeface="Times New Roman" panose="02020603050405020304" pitchFamily="18" charset="0"/>
              </a:rPr>
              <a:t>GradientBoosting</a:t>
            </a:r>
            <a:r>
              <a:rPr lang="en-US" sz="1200" dirty="0">
                <a:solidFill>
                  <a:srgbClr val="000000"/>
                </a:solidFill>
                <a:effectLst/>
                <a:latin typeface="Arial" panose="020B0604020202020204" pitchFamily="34" charset="0"/>
                <a:ea typeface="Times New Roman" panose="02020603050405020304" pitchFamily="18" charset="0"/>
              </a:rPr>
              <a:t> demonstrating superior accuracy.</a:t>
            </a:r>
            <a:endParaRPr lang="en-US" sz="1200" dirty="0">
              <a:effectLst/>
              <a:latin typeface="Times New Roman" panose="02020603050405020304" pitchFamily="18" charset="0"/>
              <a:ea typeface="Times New Roman" panose="02020603050405020304" pitchFamily="18" charset="0"/>
            </a:endParaRPr>
          </a:p>
          <a:p>
            <a:pPr marL="0" marR="0">
              <a:spcBef>
                <a:spcPts val="120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rPr>
              <a:t>RMSE :</a:t>
            </a:r>
            <a:r>
              <a:rPr lang="en-US" sz="1200" dirty="0">
                <a:solidFill>
                  <a:srgbClr val="000000"/>
                </a:solidFill>
                <a:effectLst/>
                <a:latin typeface="Arial" panose="020B0604020202020204" pitchFamily="34" charset="0"/>
                <a:ea typeface="Times New Roman" panose="02020603050405020304" pitchFamily="18" charset="0"/>
              </a:rPr>
              <a:t> </a:t>
            </a:r>
            <a:r>
              <a:rPr lang="en-US" sz="1200" dirty="0" err="1">
                <a:solidFill>
                  <a:srgbClr val="000000"/>
                </a:solidFill>
                <a:effectLst/>
                <a:latin typeface="Arial" panose="020B0604020202020204" pitchFamily="34" charset="0"/>
                <a:ea typeface="Times New Roman" panose="02020603050405020304" pitchFamily="18" charset="0"/>
              </a:rPr>
              <a:t>GradientBoosting</a:t>
            </a:r>
            <a:r>
              <a:rPr lang="en-US" sz="1200" dirty="0">
                <a:solidFill>
                  <a:srgbClr val="000000"/>
                </a:solidFill>
                <a:effectLst/>
                <a:latin typeface="Arial" panose="020B0604020202020204" pitchFamily="34" charset="0"/>
                <a:ea typeface="Times New Roman" panose="02020603050405020304" pitchFamily="18" charset="0"/>
              </a:rPr>
              <a:t> outperforms all 4 in terms of RMSE, achieving the lowest score of 28911.1100. This suggests that </a:t>
            </a:r>
            <a:r>
              <a:rPr lang="en-US" sz="1200" dirty="0" err="1">
                <a:solidFill>
                  <a:srgbClr val="000000"/>
                </a:solidFill>
                <a:effectLst/>
                <a:latin typeface="Arial" panose="020B0604020202020204" pitchFamily="34" charset="0"/>
                <a:ea typeface="Times New Roman" panose="02020603050405020304" pitchFamily="18" charset="0"/>
              </a:rPr>
              <a:t>GradientBoosting</a:t>
            </a:r>
            <a:r>
              <a:rPr lang="en-US" sz="1200" dirty="0">
                <a:solidFill>
                  <a:srgbClr val="000000"/>
                </a:solidFill>
                <a:effectLst/>
                <a:latin typeface="Arial" panose="020B0604020202020204" pitchFamily="34" charset="0"/>
                <a:ea typeface="Times New Roman" panose="02020603050405020304" pitchFamily="18" charset="0"/>
              </a:rPr>
              <a:t> provides more accurate predictions.</a:t>
            </a:r>
            <a:endParaRPr lang="en-US" sz="1200" dirty="0">
              <a:effectLst/>
              <a:latin typeface="Times New Roman" panose="02020603050405020304" pitchFamily="18" charset="0"/>
              <a:ea typeface="Times New Roman" panose="02020603050405020304" pitchFamily="18" charset="0"/>
            </a:endParaRPr>
          </a:p>
          <a:p>
            <a:pPr marL="0" marR="0">
              <a:spcBef>
                <a:spcPts val="765"/>
              </a:spcBef>
              <a:spcAft>
                <a:spcPts val="0"/>
              </a:spcAft>
            </a:pPr>
            <a:r>
              <a:rPr lang="en-US" sz="1200" b="0" dirty="0">
                <a:solidFill>
                  <a:srgbClr val="000000"/>
                </a:solidFill>
                <a:effectLst/>
                <a:latin typeface="Arial" panose="020B0604020202020204" pitchFamily="34" charset="0"/>
                <a:ea typeface="Times New Roman" panose="02020603050405020304" pitchFamily="18" charset="0"/>
              </a:rPr>
              <a:t>So, the best result is obtained by </a:t>
            </a:r>
            <a:r>
              <a:rPr lang="en-US" sz="1200" b="1" dirty="0">
                <a:solidFill>
                  <a:srgbClr val="000000"/>
                </a:solidFill>
                <a:effectLst/>
                <a:latin typeface="Arial" panose="020B0604020202020204" pitchFamily="34" charset="0"/>
                <a:ea typeface="Times New Roman" panose="02020603050405020304" pitchFamily="18" charset="0"/>
              </a:rPr>
              <a:t>Gradient Boosted Classifier</a:t>
            </a:r>
            <a:r>
              <a:rPr lang="en-US" sz="1200" b="0" dirty="0">
                <a:solidFill>
                  <a:srgbClr val="000000"/>
                </a:solidFill>
                <a:effectLst/>
                <a:latin typeface="Arial" panose="020B0604020202020204" pitchFamily="34" charset="0"/>
                <a:ea typeface="Times New Roman" panose="02020603050405020304" pitchFamily="18" charset="0"/>
              </a:rPr>
              <a:t>.</a:t>
            </a:r>
            <a:endParaRPr lang="en-US" sz="12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3CA1F337-C638-2542-E7AF-779BDD1F8CA4}"/>
              </a:ext>
            </a:extLst>
          </p:cNvPr>
          <p:cNvPicPr>
            <a:picLocks noChangeAspect="1"/>
          </p:cNvPicPr>
          <p:nvPr/>
        </p:nvPicPr>
        <p:blipFill>
          <a:blip r:embed="rId4"/>
          <a:stretch>
            <a:fillRect/>
          </a:stretch>
        </p:blipFill>
        <p:spPr>
          <a:xfrm>
            <a:off x="752475" y="1592064"/>
            <a:ext cx="7410763" cy="1103731"/>
          </a:xfrm>
          <a:prstGeom prst="rect">
            <a:avLst/>
          </a:prstGeom>
        </p:spPr>
      </p:pic>
      <p:grpSp>
        <p:nvGrpSpPr>
          <p:cNvPr id="10" name="Group 9">
            <a:extLst>
              <a:ext uri="{FF2B5EF4-FFF2-40B4-BE49-F238E27FC236}">
                <a16:creationId xmlns:a16="http://schemas.microsoft.com/office/drawing/2014/main" id="{4BAC5578-FF4B-D47E-E518-55946BDB6EAF}"/>
              </a:ext>
            </a:extLst>
          </p:cNvPr>
          <p:cNvGrpSpPr/>
          <p:nvPr/>
        </p:nvGrpSpPr>
        <p:grpSpPr>
          <a:xfrm>
            <a:off x="752475" y="3699665"/>
            <a:ext cx="2914650" cy="1448494"/>
            <a:chOff x="1710387" y="1002694"/>
            <a:chExt cx="1601286" cy="1448494"/>
          </a:xfrm>
          <a:gradFill>
            <a:gsLst>
              <a:gs pos="3000">
                <a:srgbClr val="00A1DA"/>
              </a:gs>
              <a:gs pos="100000">
                <a:srgbClr val="00B0F0"/>
              </a:gs>
              <a:gs pos="53000">
                <a:srgbClr val="0094C8"/>
              </a:gs>
              <a:gs pos="76000">
                <a:srgbClr val="7DDDFF"/>
              </a:gs>
            </a:gsLst>
            <a:lin ang="2700000" scaled="1"/>
          </a:gradFill>
        </p:grpSpPr>
        <p:sp>
          <p:nvSpPr>
            <p:cNvPr id="7" name="Parallelogram 6">
              <a:extLst>
                <a:ext uri="{FF2B5EF4-FFF2-40B4-BE49-F238E27FC236}">
                  <a16:creationId xmlns:a16="http://schemas.microsoft.com/office/drawing/2014/main" id="{4EABEB34-328F-CC6A-A631-8F417292714C}"/>
                </a:ext>
              </a:extLst>
            </p:cNvPr>
            <p:cNvSpPr/>
            <p:nvPr/>
          </p:nvSpPr>
          <p:spPr>
            <a:xfrm>
              <a:off x="1710387" y="1726941"/>
              <a:ext cx="1601286" cy="724247"/>
            </a:xfrm>
            <a:prstGeom prst="parallelogram">
              <a:avLst>
                <a:gd name="adj" fmla="val 442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Parallelogram 7">
              <a:extLst>
                <a:ext uri="{FF2B5EF4-FFF2-40B4-BE49-F238E27FC236}">
                  <a16:creationId xmlns:a16="http://schemas.microsoft.com/office/drawing/2014/main" id="{00FE8AD0-61DB-EAAB-7645-813485AF37CC}"/>
                </a:ext>
              </a:extLst>
            </p:cNvPr>
            <p:cNvSpPr/>
            <p:nvPr/>
          </p:nvSpPr>
          <p:spPr>
            <a:xfrm rot="10800000" flipV="1">
              <a:off x="1710387" y="1002694"/>
              <a:ext cx="1601286" cy="724247"/>
            </a:xfrm>
            <a:prstGeom prst="parallelogram">
              <a:avLst>
                <a:gd name="adj" fmla="val 442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Results</a:t>
              </a:r>
            </a:p>
            <a:p>
              <a:pPr algn="ctr"/>
              <a:r>
                <a:rPr lang="en-US" altLang="ko-KR" sz="2000" dirty="0"/>
                <a:t>Interpretation</a:t>
              </a:r>
              <a:endParaRPr lang="ko-KR" altLang="en-US" sz="2000" dirty="0"/>
            </a:p>
          </p:txBody>
        </p:sp>
      </p:grpSp>
      <p:grpSp>
        <p:nvGrpSpPr>
          <p:cNvPr id="13" name="Group 12">
            <a:extLst>
              <a:ext uri="{FF2B5EF4-FFF2-40B4-BE49-F238E27FC236}">
                <a16:creationId xmlns:a16="http://schemas.microsoft.com/office/drawing/2014/main" id="{20783B6D-84E4-B93A-2EBA-C1C177CF2C6B}"/>
              </a:ext>
            </a:extLst>
          </p:cNvPr>
          <p:cNvGrpSpPr/>
          <p:nvPr/>
        </p:nvGrpSpPr>
        <p:grpSpPr>
          <a:xfrm>
            <a:off x="8201338" y="1424880"/>
            <a:ext cx="2931001" cy="1456461"/>
            <a:chOff x="8779914" y="1491066"/>
            <a:chExt cx="2454750" cy="1456461"/>
          </a:xfrm>
        </p:grpSpPr>
        <p:sp>
          <p:nvSpPr>
            <p:cNvPr id="11" name="Parallelogram 10">
              <a:extLst>
                <a:ext uri="{FF2B5EF4-FFF2-40B4-BE49-F238E27FC236}">
                  <a16:creationId xmlns:a16="http://schemas.microsoft.com/office/drawing/2014/main" id="{A3A2564D-91FB-215F-6D31-368A0139D191}"/>
                </a:ext>
              </a:extLst>
            </p:cNvPr>
            <p:cNvSpPr/>
            <p:nvPr/>
          </p:nvSpPr>
          <p:spPr>
            <a:xfrm>
              <a:off x="8779914" y="1491066"/>
              <a:ext cx="2454750" cy="724246"/>
            </a:xfrm>
            <a:prstGeom prst="parallelogram">
              <a:avLst>
                <a:gd name="adj" fmla="val 44240"/>
              </a:avLst>
            </a:prstGeom>
            <a:gradFill>
              <a:gsLst>
                <a:gs pos="3000">
                  <a:srgbClr val="00A1DA"/>
                </a:gs>
                <a:gs pos="100000">
                  <a:srgbClr val="00B0F0"/>
                </a:gs>
                <a:gs pos="53000">
                  <a:srgbClr val="0094C8"/>
                </a:gs>
                <a:gs pos="76000">
                  <a:srgbClr val="7DDD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Model</a:t>
              </a:r>
            </a:p>
            <a:p>
              <a:pPr algn="ctr"/>
              <a:r>
                <a:rPr lang="en-US" altLang="ko-KR" sz="2000" dirty="0"/>
                <a:t>Performance</a:t>
              </a:r>
              <a:endParaRPr lang="ko-KR" altLang="en-US" sz="2000" dirty="0"/>
            </a:p>
          </p:txBody>
        </p:sp>
        <p:sp>
          <p:nvSpPr>
            <p:cNvPr id="12" name="Parallelogram 11">
              <a:extLst>
                <a:ext uri="{FF2B5EF4-FFF2-40B4-BE49-F238E27FC236}">
                  <a16:creationId xmlns:a16="http://schemas.microsoft.com/office/drawing/2014/main" id="{272D14AD-D8E4-A275-76D5-018492FA9960}"/>
                </a:ext>
              </a:extLst>
            </p:cNvPr>
            <p:cNvSpPr/>
            <p:nvPr/>
          </p:nvSpPr>
          <p:spPr>
            <a:xfrm rot="10800000" flipV="1">
              <a:off x="8779914" y="2223281"/>
              <a:ext cx="2454750" cy="724246"/>
            </a:xfrm>
            <a:prstGeom prst="parallelogram">
              <a:avLst>
                <a:gd name="adj" fmla="val 44240"/>
              </a:avLst>
            </a:prstGeom>
            <a:gradFill>
              <a:gsLst>
                <a:gs pos="3000">
                  <a:srgbClr val="00A1DA"/>
                </a:gs>
                <a:gs pos="100000">
                  <a:srgbClr val="00B0F0"/>
                </a:gs>
                <a:gs pos="53000">
                  <a:srgbClr val="0094C8"/>
                </a:gs>
                <a:gs pos="76000">
                  <a:srgbClr val="7DDDFF"/>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33" name="Audio 32">
            <a:hlinkClick r:id="" action="ppaction://media"/>
            <a:extLst>
              <a:ext uri="{FF2B5EF4-FFF2-40B4-BE49-F238E27FC236}">
                <a16:creationId xmlns:a16="http://schemas.microsoft.com/office/drawing/2014/main" id="{BD94D877-D76B-801C-6EEA-A84F7A1F001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5833381"/>
      </p:ext>
    </p:extLst>
  </p:cSld>
  <p:clrMapOvr>
    <a:masterClrMapping/>
  </p:clrMapOvr>
  <mc:AlternateContent xmlns:mc="http://schemas.openxmlformats.org/markup-compatibility/2006">
    <mc:Choice xmlns:p14="http://schemas.microsoft.com/office/powerpoint/2010/main" Requires="p14">
      <p:transition spd="slow" p14:dur="2000" advTm="102335"/>
    </mc:Choice>
    <mc:Fallback>
      <p:transition spd="slow" advTm="102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endParaRPr lang="en-US" dirty="0">
              <a:solidFill>
                <a:schemeClr val="bg1"/>
              </a:solidFill>
            </a:endParaRPr>
          </a:p>
        </p:txBody>
      </p:sp>
      <p:grpSp>
        <p:nvGrpSpPr>
          <p:cNvPr id="2" name="Group 1">
            <a:extLst>
              <a:ext uri="{FF2B5EF4-FFF2-40B4-BE49-F238E27FC236}">
                <a16:creationId xmlns:a16="http://schemas.microsoft.com/office/drawing/2014/main" id="{2CD1905B-E355-94C6-A3CB-B0A11A803876}"/>
              </a:ext>
            </a:extLst>
          </p:cNvPr>
          <p:cNvGrpSpPr/>
          <p:nvPr/>
        </p:nvGrpSpPr>
        <p:grpSpPr>
          <a:xfrm>
            <a:off x="942975" y="2047392"/>
            <a:ext cx="2852423" cy="2763215"/>
            <a:chOff x="4098549" y="2241418"/>
            <a:chExt cx="3994901" cy="3869963"/>
          </a:xfrm>
        </p:grpSpPr>
        <p:sp>
          <p:nvSpPr>
            <p:cNvPr id="3" name="Freeform: Shape 2">
              <a:extLst>
                <a:ext uri="{FF2B5EF4-FFF2-40B4-BE49-F238E27FC236}">
                  <a16:creationId xmlns:a16="http://schemas.microsoft.com/office/drawing/2014/main" id="{9DE95C9C-3ECF-E9B4-A394-6BC342B9BA4D}"/>
                </a:ext>
              </a:extLst>
            </p:cNvPr>
            <p:cNvSpPr/>
            <p:nvPr/>
          </p:nvSpPr>
          <p:spPr>
            <a:xfrm>
              <a:off x="6469867" y="3948967"/>
              <a:ext cx="1542449" cy="1355788"/>
            </a:xfrm>
            <a:custGeom>
              <a:avLst/>
              <a:gdLst>
                <a:gd name="connsiteX0" fmla="*/ 3881160 w 6010024"/>
                <a:gd name="connsiteY0" fmla="*/ 3701332 h 5282721"/>
                <a:gd name="connsiteX1" fmla="*/ 3881160 w 6010024"/>
                <a:gd name="connsiteY1" fmla="*/ 4106539 h 5282721"/>
                <a:gd name="connsiteX2" fmla="*/ 3881160 w 6010024"/>
                <a:gd name="connsiteY2" fmla="*/ 4106540 h 5282721"/>
                <a:gd name="connsiteX3" fmla="*/ 4501414 w 6010024"/>
                <a:gd name="connsiteY3" fmla="*/ 4106540 h 5282721"/>
                <a:gd name="connsiteX4" fmla="*/ 4501414 w 6010024"/>
                <a:gd name="connsiteY4" fmla="*/ 4106539 h 5282721"/>
                <a:gd name="connsiteX5" fmla="*/ 4501414 w 6010024"/>
                <a:gd name="connsiteY5" fmla="*/ 3701332 h 5282721"/>
                <a:gd name="connsiteX6" fmla="*/ 3881160 w 6010024"/>
                <a:gd name="connsiteY6" fmla="*/ 3701332 h 5282721"/>
                <a:gd name="connsiteX7" fmla="*/ 749374 w 6010024"/>
                <a:gd name="connsiteY7" fmla="*/ 3701332 h 5282721"/>
                <a:gd name="connsiteX8" fmla="*/ 749374 w 6010024"/>
                <a:gd name="connsiteY8" fmla="*/ 4107478 h 5282721"/>
                <a:gd name="connsiteX9" fmla="*/ 749374 w 6010024"/>
                <a:gd name="connsiteY9" fmla="*/ 4107479 h 5282721"/>
                <a:gd name="connsiteX10" fmla="*/ 1370097 w 6010024"/>
                <a:gd name="connsiteY10" fmla="*/ 4107479 h 5282721"/>
                <a:gd name="connsiteX11" fmla="*/ 1370097 w 6010024"/>
                <a:gd name="connsiteY11" fmla="*/ 4107478 h 5282721"/>
                <a:gd name="connsiteX12" fmla="*/ 1370097 w 6010024"/>
                <a:gd name="connsiteY12" fmla="*/ 3701332 h 5282721"/>
                <a:gd name="connsiteX13" fmla="*/ 749374 w 6010024"/>
                <a:gd name="connsiteY13" fmla="*/ 3701332 h 5282721"/>
                <a:gd name="connsiteX14" fmla="*/ 1453203 w 6010024"/>
                <a:gd name="connsiteY14" fmla="*/ 3700862 h 5282721"/>
                <a:gd name="connsiteX15" fmla="*/ 1453203 w 6010024"/>
                <a:gd name="connsiteY15" fmla="*/ 4107477 h 5282721"/>
                <a:gd name="connsiteX16" fmla="*/ 1453204 w 6010024"/>
                <a:gd name="connsiteY16" fmla="*/ 4107477 h 5282721"/>
                <a:gd name="connsiteX17" fmla="*/ 1453204 w 6010024"/>
                <a:gd name="connsiteY17" fmla="*/ 4107479 h 5282721"/>
                <a:gd name="connsiteX18" fmla="*/ 2135906 w 6010024"/>
                <a:gd name="connsiteY18" fmla="*/ 4107479 h 5282721"/>
                <a:gd name="connsiteX19" fmla="*/ 2135906 w 6010024"/>
                <a:gd name="connsiteY19" fmla="*/ 3700863 h 5282721"/>
                <a:gd name="connsiteX20" fmla="*/ 2135903 w 6010024"/>
                <a:gd name="connsiteY20" fmla="*/ 3700863 h 5282721"/>
                <a:gd name="connsiteX21" fmla="*/ 2135903 w 6010024"/>
                <a:gd name="connsiteY21" fmla="*/ 3700862 h 5282721"/>
                <a:gd name="connsiteX22" fmla="*/ 1453203 w 6010024"/>
                <a:gd name="connsiteY22" fmla="*/ 3700862 h 5282721"/>
                <a:gd name="connsiteX23" fmla="*/ 4584052 w 6010024"/>
                <a:gd name="connsiteY23" fmla="*/ 3700391 h 5282721"/>
                <a:gd name="connsiteX24" fmla="*/ 4584052 w 6010024"/>
                <a:gd name="connsiteY24" fmla="*/ 3700393 h 5282721"/>
                <a:gd name="connsiteX25" fmla="*/ 4584051 w 6010024"/>
                <a:gd name="connsiteY25" fmla="*/ 3700393 h 5282721"/>
                <a:gd name="connsiteX26" fmla="*/ 4584051 w 6010024"/>
                <a:gd name="connsiteY26" fmla="*/ 4106540 h 5282721"/>
                <a:gd name="connsiteX27" fmla="*/ 5266283 w 6010024"/>
                <a:gd name="connsiteY27" fmla="*/ 4106540 h 5282721"/>
                <a:gd name="connsiteX28" fmla="*/ 5266283 w 6010024"/>
                <a:gd name="connsiteY28" fmla="*/ 4106537 h 5282721"/>
                <a:gd name="connsiteX29" fmla="*/ 5266283 w 6010024"/>
                <a:gd name="connsiteY29" fmla="*/ 3700393 h 5282721"/>
                <a:gd name="connsiteX30" fmla="*/ 5266283 w 6010024"/>
                <a:gd name="connsiteY30" fmla="*/ 3700391 h 5282721"/>
                <a:gd name="connsiteX31" fmla="*/ 4584052 w 6010024"/>
                <a:gd name="connsiteY31" fmla="*/ 3700391 h 5282721"/>
                <a:gd name="connsiteX32" fmla="*/ 4583581 w 6010024"/>
                <a:gd name="connsiteY32" fmla="*/ 3213017 h 5282721"/>
                <a:gd name="connsiteX33" fmla="*/ 4583581 w 6010024"/>
                <a:gd name="connsiteY33" fmla="*/ 3618224 h 5282721"/>
                <a:gd name="connsiteX34" fmla="*/ 4583583 w 6010024"/>
                <a:gd name="connsiteY34" fmla="*/ 3618224 h 5282721"/>
                <a:gd name="connsiteX35" fmla="*/ 4583583 w 6010024"/>
                <a:gd name="connsiteY35" fmla="*/ 3618225 h 5282721"/>
                <a:gd name="connsiteX36" fmla="*/ 5266753 w 6010024"/>
                <a:gd name="connsiteY36" fmla="*/ 3618225 h 5282721"/>
                <a:gd name="connsiteX37" fmla="*/ 5266753 w 6010024"/>
                <a:gd name="connsiteY37" fmla="*/ 3213018 h 5282721"/>
                <a:gd name="connsiteX38" fmla="*/ 5266751 w 6010024"/>
                <a:gd name="connsiteY38" fmla="*/ 3213018 h 5282721"/>
                <a:gd name="connsiteX39" fmla="*/ 5266751 w 6010024"/>
                <a:gd name="connsiteY39" fmla="*/ 3213017 h 5282721"/>
                <a:gd name="connsiteX40" fmla="*/ 4583581 w 6010024"/>
                <a:gd name="connsiteY40" fmla="*/ 3213017 h 5282721"/>
                <a:gd name="connsiteX41" fmla="*/ 1452735 w 6010024"/>
                <a:gd name="connsiteY41" fmla="*/ 3213017 h 5282721"/>
                <a:gd name="connsiteX42" fmla="*/ 1452735 w 6010024"/>
                <a:gd name="connsiteY42" fmla="*/ 3213018 h 5282721"/>
                <a:gd name="connsiteX43" fmla="*/ 1452735 w 6010024"/>
                <a:gd name="connsiteY43" fmla="*/ 3617754 h 5282721"/>
                <a:gd name="connsiteX44" fmla="*/ 1452735 w 6010024"/>
                <a:gd name="connsiteY44" fmla="*/ 3617755 h 5282721"/>
                <a:gd name="connsiteX45" fmla="*/ 2136375 w 6010024"/>
                <a:gd name="connsiteY45" fmla="*/ 3617755 h 5282721"/>
                <a:gd name="connsiteX46" fmla="*/ 2136375 w 6010024"/>
                <a:gd name="connsiteY46" fmla="*/ 3213018 h 5282721"/>
                <a:gd name="connsiteX47" fmla="*/ 2136374 w 6010024"/>
                <a:gd name="connsiteY47" fmla="*/ 3213018 h 5282721"/>
                <a:gd name="connsiteX48" fmla="*/ 2136374 w 6010024"/>
                <a:gd name="connsiteY48" fmla="*/ 3213017 h 5282721"/>
                <a:gd name="connsiteX49" fmla="*/ 1452735 w 6010024"/>
                <a:gd name="connsiteY49" fmla="*/ 3213017 h 5282721"/>
                <a:gd name="connsiteX50" fmla="*/ 3881160 w 6010024"/>
                <a:gd name="connsiteY50" fmla="*/ 3212546 h 5282721"/>
                <a:gd name="connsiteX51" fmla="*/ 3881160 w 6010024"/>
                <a:gd name="connsiteY51" fmla="*/ 3212549 h 5282721"/>
                <a:gd name="connsiteX52" fmla="*/ 3881160 w 6010024"/>
                <a:gd name="connsiteY52" fmla="*/ 3618222 h 5282721"/>
                <a:gd name="connsiteX53" fmla="*/ 3881160 w 6010024"/>
                <a:gd name="connsiteY53" fmla="*/ 3618225 h 5282721"/>
                <a:gd name="connsiteX54" fmla="*/ 4500005 w 6010024"/>
                <a:gd name="connsiteY54" fmla="*/ 3618225 h 5282721"/>
                <a:gd name="connsiteX55" fmla="*/ 4500005 w 6010024"/>
                <a:gd name="connsiteY55" fmla="*/ 3212549 h 5282721"/>
                <a:gd name="connsiteX56" fmla="*/ 4500003 w 6010024"/>
                <a:gd name="connsiteY56" fmla="*/ 3212549 h 5282721"/>
                <a:gd name="connsiteX57" fmla="*/ 4500003 w 6010024"/>
                <a:gd name="connsiteY57" fmla="*/ 3212546 h 5282721"/>
                <a:gd name="connsiteX58" fmla="*/ 3881160 w 6010024"/>
                <a:gd name="connsiteY58" fmla="*/ 3212546 h 5282721"/>
                <a:gd name="connsiteX59" fmla="*/ 750313 w 6010024"/>
                <a:gd name="connsiteY59" fmla="*/ 3212546 h 5282721"/>
                <a:gd name="connsiteX60" fmla="*/ 750313 w 6010024"/>
                <a:gd name="connsiteY60" fmla="*/ 3212549 h 5282721"/>
                <a:gd name="connsiteX61" fmla="*/ 750313 w 6010024"/>
                <a:gd name="connsiteY61" fmla="*/ 3617753 h 5282721"/>
                <a:gd name="connsiteX62" fmla="*/ 750313 w 6010024"/>
                <a:gd name="connsiteY62" fmla="*/ 3617755 h 5282721"/>
                <a:gd name="connsiteX63" fmla="*/ 1370097 w 6010024"/>
                <a:gd name="connsiteY63" fmla="*/ 3617755 h 5282721"/>
                <a:gd name="connsiteX64" fmla="*/ 1370097 w 6010024"/>
                <a:gd name="connsiteY64" fmla="*/ 3212549 h 5282721"/>
                <a:gd name="connsiteX65" fmla="*/ 1370095 w 6010024"/>
                <a:gd name="connsiteY65" fmla="*/ 3212549 h 5282721"/>
                <a:gd name="connsiteX66" fmla="*/ 1370095 w 6010024"/>
                <a:gd name="connsiteY66" fmla="*/ 3212546 h 5282721"/>
                <a:gd name="connsiteX67" fmla="*/ 750313 w 6010024"/>
                <a:gd name="connsiteY67" fmla="*/ 3212546 h 5282721"/>
                <a:gd name="connsiteX68" fmla="*/ 3021915 w 6010024"/>
                <a:gd name="connsiteY68" fmla="*/ 2927072 h 5282721"/>
                <a:gd name="connsiteX69" fmla="*/ 5616085 w 6010024"/>
                <a:gd name="connsiteY69" fmla="*/ 2927072 h 5282721"/>
                <a:gd name="connsiteX70" fmla="*/ 5663979 w 6010024"/>
                <a:gd name="connsiteY70" fmla="*/ 2974964 h 5282721"/>
                <a:gd name="connsiteX71" fmla="*/ 5662569 w 6010024"/>
                <a:gd name="connsiteY71" fmla="*/ 5282252 h 5282721"/>
                <a:gd name="connsiteX72" fmla="*/ 3549669 w 6010024"/>
                <a:gd name="connsiteY72" fmla="*/ 5282252 h 5282721"/>
                <a:gd name="connsiteX73" fmla="*/ 3550609 w 6010024"/>
                <a:gd name="connsiteY73" fmla="*/ 5265818 h 5282721"/>
                <a:gd name="connsiteX74" fmla="*/ 3550609 w 6010024"/>
                <a:gd name="connsiteY74" fmla="*/ 3630433 h 5282721"/>
                <a:gd name="connsiteX75" fmla="*/ 3550607 w 6010024"/>
                <a:gd name="connsiteY75" fmla="*/ 3630385 h 5282721"/>
                <a:gd name="connsiteX76" fmla="*/ 3550607 w 6010024"/>
                <a:gd name="connsiteY76" fmla="*/ 3629963 h 5282721"/>
                <a:gd name="connsiteX77" fmla="*/ 3549668 w 6010024"/>
                <a:gd name="connsiteY77" fmla="*/ 3607895 h 5282721"/>
                <a:gd name="connsiteX78" fmla="*/ 2535946 w 6010024"/>
                <a:gd name="connsiteY78" fmla="*/ 3607895 h 5282721"/>
                <a:gd name="connsiteX79" fmla="*/ 2535946 w 6010024"/>
                <a:gd name="connsiteY79" fmla="*/ 3634659 h 5282721"/>
                <a:gd name="connsiteX80" fmla="*/ 2535946 w 6010024"/>
                <a:gd name="connsiteY80" fmla="*/ 3986809 h 5282721"/>
                <a:gd name="connsiteX81" fmla="*/ 2535477 w 6010024"/>
                <a:gd name="connsiteY81" fmla="*/ 5282252 h 5282721"/>
                <a:gd name="connsiteX82" fmla="*/ 2535479 w 6010024"/>
                <a:gd name="connsiteY82" fmla="*/ 5282252 h 5282721"/>
                <a:gd name="connsiteX83" fmla="*/ 2535478 w 6010024"/>
                <a:gd name="connsiteY83" fmla="*/ 5282721 h 5282721"/>
                <a:gd name="connsiteX84" fmla="*/ 328672 w 6010024"/>
                <a:gd name="connsiteY84" fmla="*/ 5282721 h 5282721"/>
                <a:gd name="connsiteX85" fmla="*/ 327733 w 6010024"/>
                <a:gd name="connsiteY85" fmla="*/ 5259244 h 5282721"/>
                <a:gd name="connsiteX86" fmla="*/ 327733 w 6010024"/>
                <a:gd name="connsiteY86" fmla="*/ 2953835 h 5282721"/>
                <a:gd name="connsiteX87" fmla="*/ 329142 w 6010024"/>
                <a:gd name="connsiteY87" fmla="*/ 2927541 h 5282721"/>
                <a:gd name="connsiteX88" fmla="*/ 364357 w 6010024"/>
                <a:gd name="connsiteY88" fmla="*/ 2927541 h 5282721"/>
                <a:gd name="connsiteX89" fmla="*/ 3021915 w 6010024"/>
                <a:gd name="connsiteY89" fmla="*/ 2927072 h 5282721"/>
                <a:gd name="connsiteX90" fmla="*/ 2093179 w 6010024"/>
                <a:gd name="connsiteY90" fmla="*/ 1601578 h 5282721"/>
                <a:gd name="connsiteX91" fmla="*/ 2093179 w 6010024"/>
                <a:gd name="connsiteY91" fmla="*/ 2220423 h 5282721"/>
                <a:gd name="connsiteX92" fmla="*/ 2942095 w 6010024"/>
                <a:gd name="connsiteY92" fmla="*/ 2220423 h 5282721"/>
                <a:gd name="connsiteX93" fmla="*/ 2942095 w 6010024"/>
                <a:gd name="connsiteY93" fmla="*/ 1601578 h 5282721"/>
                <a:gd name="connsiteX94" fmla="*/ 2093179 w 6010024"/>
                <a:gd name="connsiteY94" fmla="*/ 1601578 h 5282721"/>
                <a:gd name="connsiteX95" fmla="*/ 3058070 w 6010024"/>
                <a:gd name="connsiteY95" fmla="*/ 1600170 h 5282721"/>
                <a:gd name="connsiteX96" fmla="*/ 3058070 w 6010024"/>
                <a:gd name="connsiteY96" fmla="*/ 2219484 h 5282721"/>
                <a:gd name="connsiteX97" fmla="*/ 3906516 w 6010024"/>
                <a:gd name="connsiteY97" fmla="*/ 2219484 h 5282721"/>
                <a:gd name="connsiteX98" fmla="*/ 3906516 w 6010024"/>
                <a:gd name="connsiteY98" fmla="*/ 1600170 h 5282721"/>
                <a:gd name="connsiteX99" fmla="*/ 3058070 w 6010024"/>
                <a:gd name="connsiteY99" fmla="*/ 1600170 h 5282721"/>
                <a:gd name="connsiteX100" fmla="*/ 4187296 w 6010024"/>
                <a:gd name="connsiteY100" fmla="*/ 1145191 h 5282721"/>
                <a:gd name="connsiteX101" fmla="*/ 4187296 w 6010024"/>
                <a:gd name="connsiteY101" fmla="*/ 2358935 h 5282721"/>
                <a:gd name="connsiteX102" fmla="*/ 1777653 w 6010024"/>
                <a:gd name="connsiteY102" fmla="*/ 2358935 h 5282721"/>
                <a:gd name="connsiteX103" fmla="*/ 1777653 w 6010024"/>
                <a:gd name="connsiteY103" fmla="*/ 1156461 h 5282721"/>
                <a:gd name="connsiteX104" fmla="*/ 1721778 w 6010024"/>
                <a:gd name="connsiteY104" fmla="*/ 1239098 h 5282721"/>
                <a:gd name="connsiteX105" fmla="*/ 1722717 w 6010024"/>
                <a:gd name="connsiteY105" fmla="*/ 2408237 h 5282721"/>
                <a:gd name="connsiteX106" fmla="*/ 1722717 w 6010024"/>
                <a:gd name="connsiteY106" fmla="*/ 2435000 h 5282721"/>
                <a:gd name="connsiteX107" fmla="*/ 4247867 w 6010024"/>
                <a:gd name="connsiteY107" fmla="*/ 2435000 h 5282721"/>
                <a:gd name="connsiteX108" fmla="*/ 4249275 w 6010024"/>
                <a:gd name="connsiteY108" fmla="*/ 2426548 h 5282721"/>
                <a:gd name="connsiteX109" fmla="*/ 4249275 w 6010024"/>
                <a:gd name="connsiteY109" fmla="*/ 1208109 h 5282721"/>
                <a:gd name="connsiteX110" fmla="*/ 4242702 w 6010024"/>
                <a:gd name="connsiteY110" fmla="*/ 1189328 h 5282721"/>
                <a:gd name="connsiteX111" fmla="*/ 4187296 w 6010024"/>
                <a:gd name="connsiteY111" fmla="*/ 1145191 h 5282721"/>
                <a:gd name="connsiteX112" fmla="*/ 3057130 w 6010024"/>
                <a:gd name="connsiteY112" fmla="*/ 1133453 h 5282721"/>
                <a:gd name="connsiteX113" fmla="*/ 3057130 w 6010024"/>
                <a:gd name="connsiteY113" fmla="*/ 1538191 h 5282721"/>
                <a:gd name="connsiteX114" fmla="*/ 3905108 w 6010024"/>
                <a:gd name="connsiteY114" fmla="*/ 1538191 h 5282721"/>
                <a:gd name="connsiteX115" fmla="*/ 3905108 w 6010024"/>
                <a:gd name="connsiteY115" fmla="*/ 1133453 h 5282721"/>
                <a:gd name="connsiteX116" fmla="*/ 3057130 w 6010024"/>
                <a:gd name="connsiteY116" fmla="*/ 1133453 h 5282721"/>
                <a:gd name="connsiteX117" fmla="*/ 2093179 w 6010024"/>
                <a:gd name="connsiteY117" fmla="*/ 1132514 h 5282721"/>
                <a:gd name="connsiteX118" fmla="*/ 2093179 w 6010024"/>
                <a:gd name="connsiteY118" fmla="*/ 1538660 h 5282721"/>
                <a:gd name="connsiteX119" fmla="*/ 2941625 w 6010024"/>
                <a:gd name="connsiteY119" fmla="*/ 1538660 h 5282721"/>
                <a:gd name="connsiteX120" fmla="*/ 2941625 w 6010024"/>
                <a:gd name="connsiteY120" fmla="*/ 1132514 h 5282721"/>
                <a:gd name="connsiteX121" fmla="*/ 2093179 w 6010024"/>
                <a:gd name="connsiteY121" fmla="*/ 1132514 h 5282721"/>
                <a:gd name="connsiteX122" fmla="*/ 2987640 w 6010024"/>
                <a:gd name="connsiteY122" fmla="*/ 69961 h 5282721"/>
                <a:gd name="connsiteX123" fmla="*/ 3098450 w 6010024"/>
                <a:gd name="connsiteY123" fmla="*/ 154007 h 5282721"/>
                <a:gd name="connsiteX124" fmla="*/ 4289186 w 6010024"/>
                <a:gd name="connsiteY124" fmla="*/ 1056452 h 5282721"/>
                <a:gd name="connsiteX125" fmla="*/ 4326279 w 6010024"/>
                <a:gd name="connsiteY125" fmla="*/ 1155054 h 5282721"/>
                <a:gd name="connsiteX126" fmla="*/ 4217817 w 6010024"/>
                <a:gd name="connsiteY126" fmla="*/ 1072885 h 5282721"/>
                <a:gd name="connsiteX127" fmla="*/ 3016282 w 6010024"/>
                <a:gd name="connsiteY127" fmla="*/ 157295 h 5282721"/>
                <a:gd name="connsiteX128" fmla="*/ 2974493 w 6010024"/>
                <a:gd name="connsiteY128" fmla="*/ 156825 h 5282721"/>
                <a:gd name="connsiteX129" fmla="*/ 1685156 w 6010024"/>
                <a:gd name="connsiteY129" fmla="*/ 1139089 h 5282721"/>
                <a:gd name="connsiteX130" fmla="*/ 1664497 w 6010024"/>
                <a:gd name="connsiteY130" fmla="*/ 1154584 h 5282721"/>
                <a:gd name="connsiteX131" fmla="*/ 1697834 w 6010024"/>
                <a:gd name="connsiteY131" fmla="*/ 1059738 h 5282721"/>
                <a:gd name="connsiteX132" fmla="*/ 2975902 w 6010024"/>
                <a:gd name="connsiteY132" fmla="*/ 78413 h 5282721"/>
                <a:gd name="connsiteX133" fmla="*/ 2987640 w 6010024"/>
                <a:gd name="connsiteY133" fmla="*/ 69961 h 5282721"/>
                <a:gd name="connsiteX134" fmla="*/ 2987640 w 6010024"/>
                <a:gd name="connsiteY134" fmla="*/ 9861 h 5282721"/>
                <a:gd name="connsiteX135" fmla="*/ 2971206 w 6010024"/>
                <a:gd name="connsiteY135" fmla="*/ 21599 h 5282721"/>
                <a:gd name="connsiteX136" fmla="*/ 2292261 w 6010024"/>
                <a:gd name="connsiteY136" fmla="*/ 539494 h 5282721"/>
                <a:gd name="connsiteX137" fmla="*/ 1639141 w 6010024"/>
                <a:gd name="connsiteY137" fmla="*/ 1037199 h 5282721"/>
                <a:gd name="connsiteX138" fmla="*/ 1611908 w 6010024"/>
                <a:gd name="connsiteY138" fmla="*/ 1085561 h 5282721"/>
                <a:gd name="connsiteX139" fmla="*/ 1612846 w 6010024"/>
                <a:gd name="connsiteY139" fmla="*/ 1228768 h 5282721"/>
                <a:gd name="connsiteX140" fmla="*/ 1616133 w 6010024"/>
                <a:gd name="connsiteY140" fmla="*/ 1256940 h 5282721"/>
                <a:gd name="connsiteX141" fmla="*/ 2996091 w 6010024"/>
                <a:gd name="connsiteY141" fmla="*/ 233828 h 5282721"/>
                <a:gd name="connsiteX142" fmla="*/ 4372762 w 6010024"/>
                <a:gd name="connsiteY142" fmla="*/ 1269618 h 5282721"/>
                <a:gd name="connsiteX143" fmla="*/ 4373232 w 6010024"/>
                <a:gd name="connsiteY143" fmla="*/ 1095890 h 5282721"/>
                <a:gd name="connsiteX144" fmla="*/ 4337078 w 6010024"/>
                <a:gd name="connsiteY144" fmla="*/ 1020765 h 5282721"/>
                <a:gd name="connsiteX145" fmla="*/ 3199399 w 6010024"/>
                <a:gd name="connsiteY145" fmla="*/ 168562 h 5282721"/>
                <a:gd name="connsiteX146" fmla="*/ 2987640 w 6010024"/>
                <a:gd name="connsiteY146" fmla="*/ 9861 h 5282721"/>
                <a:gd name="connsiteX147" fmla="*/ 2986231 w 6010024"/>
                <a:gd name="connsiteY147" fmla="*/ 0 h 5282721"/>
                <a:gd name="connsiteX148" fmla="*/ 2990926 w 6010024"/>
                <a:gd name="connsiteY148" fmla="*/ 0 h 5282721"/>
                <a:gd name="connsiteX149" fmla="*/ 3006421 w 6010024"/>
                <a:gd name="connsiteY149" fmla="*/ 14086 h 5282721"/>
                <a:gd name="connsiteX150" fmla="*/ 4229554 w 6010024"/>
                <a:gd name="connsiteY150" fmla="*/ 932493 h 5282721"/>
                <a:gd name="connsiteX151" fmla="*/ 4303271 w 6010024"/>
                <a:gd name="connsiteY151" fmla="*/ 956909 h 5282721"/>
                <a:gd name="connsiteX152" fmla="*/ 5174255 w 6010024"/>
                <a:gd name="connsiteY152" fmla="*/ 955030 h 5282721"/>
                <a:gd name="connsiteX153" fmla="*/ 5235764 w 6010024"/>
                <a:gd name="connsiteY153" fmla="*/ 995880 h 5282721"/>
                <a:gd name="connsiteX154" fmla="*/ 5988426 w 6010024"/>
                <a:gd name="connsiteY154" fmla="*/ 2752404 h 5282721"/>
                <a:gd name="connsiteX155" fmla="*/ 6010024 w 6010024"/>
                <a:gd name="connsiteY155" fmla="*/ 2798419 h 5282721"/>
                <a:gd name="connsiteX156" fmla="*/ 6010024 w 6010024"/>
                <a:gd name="connsiteY156" fmla="*/ 2803114 h 5282721"/>
                <a:gd name="connsiteX157" fmla="*/ 5982322 w 6010024"/>
                <a:gd name="connsiteY157" fmla="*/ 2805462 h 5282721"/>
                <a:gd name="connsiteX158" fmla="*/ 27702 w 6010024"/>
                <a:gd name="connsiteY158" fmla="*/ 2805462 h 5282721"/>
                <a:gd name="connsiteX159" fmla="*/ 0 w 6010024"/>
                <a:gd name="connsiteY159" fmla="*/ 2803114 h 5282721"/>
                <a:gd name="connsiteX160" fmla="*/ 0 w 6010024"/>
                <a:gd name="connsiteY160" fmla="*/ 2798419 h 5282721"/>
                <a:gd name="connsiteX161" fmla="*/ 7982 w 6010024"/>
                <a:gd name="connsiteY161" fmla="*/ 2784802 h 5282721"/>
                <a:gd name="connsiteX162" fmla="*/ 775669 w 6010024"/>
                <a:gd name="connsiteY162" fmla="*/ 992124 h 5282721"/>
                <a:gd name="connsiteX163" fmla="*/ 832013 w 6010024"/>
                <a:gd name="connsiteY163" fmla="*/ 955500 h 5282721"/>
                <a:gd name="connsiteX164" fmla="*/ 1686094 w 6010024"/>
                <a:gd name="connsiteY164" fmla="*/ 957848 h 5282721"/>
                <a:gd name="connsiteX165" fmla="*/ 1768262 w 6010024"/>
                <a:gd name="connsiteY165" fmla="*/ 930146 h 5282721"/>
                <a:gd name="connsiteX166" fmla="*/ 2407766 w 6010024"/>
                <a:gd name="connsiteY166" fmla="*/ 441831 h 5282721"/>
                <a:gd name="connsiteX167" fmla="*/ 2986231 w 6010024"/>
                <a:gd name="connsiteY167" fmla="*/ 0 h 528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6010024" h="5282721">
                  <a:moveTo>
                    <a:pt x="3881160" y="3701332"/>
                  </a:moveTo>
                  <a:lnTo>
                    <a:pt x="3881160" y="4106539"/>
                  </a:lnTo>
                  <a:lnTo>
                    <a:pt x="3881160" y="4106540"/>
                  </a:lnTo>
                  <a:cubicBezTo>
                    <a:pt x="4088694" y="4106540"/>
                    <a:pt x="4294349" y="4106540"/>
                    <a:pt x="4501414" y="4106540"/>
                  </a:cubicBezTo>
                  <a:lnTo>
                    <a:pt x="4501414" y="4106539"/>
                  </a:lnTo>
                  <a:lnTo>
                    <a:pt x="4501414" y="3701332"/>
                  </a:lnTo>
                  <a:cubicBezTo>
                    <a:pt x="4293880" y="3701332"/>
                    <a:pt x="4087755" y="3701332"/>
                    <a:pt x="3881160" y="3701332"/>
                  </a:cubicBezTo>
                  <a:close/>
                  <a:moveTo>
                    <a:pt x="749374" y="3701332"/>
                  </a:moveTo>
                  <a:lnTo>
                    <a:pt x="749374" y="4107478"/>
                  </a:lnTo>
                  <a:lnTo>
                    <a:pt x="749374" y="4107479"/>
                  </a:lnTo>
                  <a:cubicBezTo>
                    <a:pt x="956908" y="4107479"/>
                    <a:pt x="1163032" y="4107479"/>
                    <a:pt x="1370097" y="4107479"/>
                  </a:cubicBezTo>
                  <a:lnTo>
                    <a:pt x="1370097" y="4107478"/>
                  </a:lnTo>
                  <a:cubicBezTo>
                    <a:pt x="1370097" y="3971783"/>
                    <a:pt x="1370097" y="3837028"/>
                    <a:pt x="1370097" y="3701332"/>
                  </a:cubicBezTo>
                  <a:cubicBezTo>
                    <a:pt x="1163032" y="3701332"/>
                    <a:pt x="956908" y="3701332"/>
                    <a:pt x="749374" y="3701332"/>
                  </a:cubicBezTo>
                  <a:close/>
                  <a:moveTo>
                    <a:pt x="1453203" y="3700862"/>
                  </a:moveTo>
                  <a:cubicBezTo>
                    <a:pt x="1453203" y="3837027"/>
                    <a:pt x="1453203" y="3971782"/>
                    <a:pt x="1453203" y="4107477"/>
                  </a:cubicBezTo>
                  <a:lnTo>
                    <a:pt x="1453204" y="4107477"/>
                  </a:lnTo>
                  <a:lnTo>
                    <a:pt x="1453204" y="4107479"/>
                  </a:lnTo>
                  <a:cubicBezTo>
                    <a:pt x="1681398" y="4107479"/>
                    <a:pt x="1907712" y="4107479"/>
                    <a:pt x="2135906" y="4107479"/>
                  </a:cubicBezTo>
                  <a:cubicBezTo>
                    <a:pt x="2135906" y="3970845"/>
                    <a:pt x="2135906" y="3836089"/>
                    <a:pt x="2135906" y="3700863"/>
                  </a:cubicBezTo>
                  <a:lnTo>
                    <a:pt x="2135903" y="3700863"/>
                  </a:lnTo>
                  <a:lnTo>
                    <a:pt x="2135903" y="3700862"/>
                  </a:lnTo>
                  <a:cubicBezTo>
                    <a:pt x="1907710" y="3700862"/>
                    <a:pt x="1680926" y="3700862"/>
                    <a:pt x="1453203" y="3700862"/>
                  </a:cubicBezTo>
                  <a:close/>
                  <a:moveTo>
                    <a:pt x="4584052" y="3700391"/>
                  </a:moveTo>
                  <a:lnTo>
                    <a:pt x="4584052" y="3700393"/>
                  </a:lnTo>
                  <a:lnTo>
                    <a:pt x="4584051" y="3700393"/>
                  </a:lnTo>
                  <a:cubicBezTo>
                    <a:pt x="4584051" y="3837497"/>
                    <a:pt x="4584051" y="3972254"/>
                    <a:pt x="4584051" y="4106540"/>
                  </a:cubicBezTo>
                  <a:cubicBezTo>
                    <a:pt x="4812714" y="4106540"/>
                    <a:pt x="5039969" y="4106540"/>
                    <a:pt x="5266283" y="4106540"/>
                  </a:cubicBezTo>
                  <a:lnTo>
                    <a:pt x="5266283" y="4106537"/>
                  </a:lnTo>
                  <a:lnTo>
                    <a:pt x="5266283" y="3700393"/>
                  </a:lnTo>
                  <a:lnTo>
                    <a:pt x="5266283" y="3700391"/>
                  </a:lnTo>
                  <a:cubicBezTo>
                    <a:pt x="5038090" y="3700391"/>
                    <a:pt x="4812245" y="3700391"/>
                    <a:pt x="4584052" y="3700391"/>
                  </a:cubicBezTo>
                  <a:close/>
                  <a:moveTo>
                    <a:pt x="4583581" y="3213017"/>
                  </a:moveTo>
                  <a:cubicBezTo>
                    <a:pt x="4583581" y="3348713"/>
                    <a:pt x="4583581" y="3482998"/>
                    <a:pt x="4583581" y="3618224"/>
                  </a:cubicBezTo>
                  <a:lnTo>
                    <a:pt x="4583583" y="3618224"/>
                  </a:lnTo>
                  <a:lnTo>
                    <a:pt x="4583583" y="3618225"/>
                  </a:lnTo>
                  <a:cubicBezTo>
                    <a:pt x="4811305" y="3618225"/>
                    <a:pt x="5037621" y="3618225"/>
                    <a:pt x="5266753" y="3618225"/>
                  </a:cubicBezTo>
                  <a:cubicBezTo>
                    <a:pt x="5266753" y="3482060"/>
                    <a:pt x="5266753" y="3347305"/>
                    <a:pt x="5266753" y="3213018"/>
                  </a:cubicBezTo>
                  <a:lnTo>
                    <a:pt x="5266751" y="3213018"/>
                  </a:lnTo>
                  <a:lnTo>
                    <a:pt x="5266751" y="3213017"/>
                  </a:lnTo>
                  <a:cubicBezTo>
                    <a:pt x="5038089" y="3213017"/>
                    <a:pt x="4810834" y="3213017"/>
                    <a:pt x="4583581" y="3213017"/>
                  </a:cubicBezTo>
                  <a:close/>
                  <a:moveTo>
                    <a:pt x="1452735" y="3213017"/>
                  </a:moveTo>
                  <a:lnTo>
                    <a:pt x="1452735" y="3213018"/>
                  </a:lnTo>
                  <a:lnTo>
                    <a:pt x="1452735" y="3617754"/>
                  </a:lnTo>
                  <a:lnTo>
                    <a:pt x="1452735" y="3617755"/>
                  </a:lnTo>
                  <a:cubicBezTo>
                    <a:pt x="1681398" y="3617755"/>
                    <a:pt x="1908651" y="3617755"/>
                    <a:pt x="2136375" y="3617755"/>
                  </a:cubicBezTo>
                  <a:cubicBezTo>
                    <a:pt x="2136375" y="3482060"/>
                    <a:pt x="2136375" y="3347774"/>
                    <a:pt x="2136375" y="3213018"/>
                  </a:cubicBezTo>
                  <a:lnTo>
                    <a:pt x="2136374" y="3213018"/>
                  </a:lnTo>
                  <a:lnTo>
                    <a:pt x="2136374" y="3213017"/>
                  </a:lnTo>
                  <a:cubicBezTo>
                    <a:pt x="1907711" y="3213017"/>
                    <a:pt x="1679988" y="3213017"/>
                    <a:pt x="1452735" y="3213017"/>
                  </a:cubicBezTo>
                  <a:close/>
                  <a:moveTo>
                    <a:pt x="3881160" y="3212546"/>
                  </a:moveTo>
                  <a:lnTo>
                    <a:pt x="3881160" y="3212549"/>
                  </a:lnTo>
                  <a:lnTo>
                    <a:pt x="3881160" y="3618222"/>
                  </a:lnTo>
                  <a:lnTo>
                    <a:pt x="3881160" y="3618225"/>
                  </a:lnTo>
                  <a:cubicBezTo>
                    <a:pt x="4088694" y="3618225"/>
                    <a:pt x="4294349" y="3618225"/>
                    <a:pt x="4500005" y="3618225"/>
                  </a:cubicBezTo>
                  <a:cubicBezTo>
                    <a:pt x="4500005" y="3482060"/>
                    <a:pt x="4500005" y="3347305"/>
                    <a:pt x="4500005" y="3212549"/>
                  </a:cubicBezTo>
                  <a:lnTo>
                    <a:pt x="4500003" y="3212549"/>
                  </a:lnTo>
                  <a:lnTo>
                    <a:pt x="4500003" y="3212546"/>
                  </a:lnTo>
                  <a:cubicBezTo>
                    <a:pt x="4292939" y="3212546"/>
                    <a:pt x="4087754" y="3212546"/>
                    <a:pt x="3881160" y="3212546"/>
                  </a:cubicBezTo>
                  <a:close/>
                  <a:moveTo>
                    <a:pt x="750313" y="3212546"/>
                  </a:moveTo>
                  <a:lnTo>
                    <a:pt x="750313" y="3212549"/>
                  </a:lnTo>
                  <a:lnTo>
                    <a:pt x="750313" y="3617753"/>
                  </a:lnTo>
                  <a:lnTo>
                    <a:pt x="750313" y="3617755"/>
                  </a:lnTo>
                  <a:cubicBezTo>
                    <a:pt x="957847" y="3617755"/>
                    <a:pt x="1163502" y="3617755"/>
                    <a:pt x="1370097" y="3617755"/>
                  </a:cubicBezTo>
                  <a:cubicBezTo>
                    <a:pt x="1370097" y="3482060"/>
                    <a:pt x="1370097" y="3347774"/>
                    <a:pt x="1370097" y="3212549"/>
                  </a:cubicBezTo>
                  <a:lnTo>
                    <a:pt x="1370095" y="3212549"/>
                  </a:lnTo>
                  <a:lnTo>
                    <a:pt x="1370095" y="3212546"/>
                  </a:lnTo>
                  <a:cubicBezTo>
                    <a:pt x="1163501" y="3212546"/>
                    <a:pt x="957846" y="3212546"/>
                    <a:pt x="750313" y="3212546"/>
                  </a:cubicBezTo>
                  <a:close/>
                  <a:moveTo>
                    <a:pt x="3021915" y="2927072"/>
                  </a:moveTo>
                  <a:cubicBezTo>
                    <a:pt x="3886795" y="2927072"/>
                    <a:pt x="4751205" y="2927072"/>
                    <a:pt x="5616085" y="2927072"/>
                  </a:cubicBezTo>
                  <a:cubicBezTo>
                    <a:pt x="5663979" y="2927072"/>
                    <a:pt x="5663979" y="2927072"/>
                    <a:pt x="5663979" y="2974964"/>
                  </a:cubicBezTo>
                  <a:cubicBezTo>
                    <a:pt x="5663039" y="3744060"/>
                    <a:pt x="5662569" y="4513156"/>
                    <a:pt x="5662569" y="5282252"/>
                  </a:cubicBezTo>
                  <a:cubicBezTo>
                    <a:pt x="4958269" y="5282252"/>
                    <a:pt x="4253969" y="5282252"/>
                    <a:pt x="3549669" y="5282252"/>
                  </a:cubicBezTo>
                  <a:cubicBezTo>
                    <a:pt x="3550139" y="5276617"/>
                    <a:pt x="3550609" y="5271451"/>
                    <a:pt x="3550609" y="5265818"/>
                  </a:cubicBezTo>
                  <a:cubicBezTo>
                    <a:pt x="3550609" y="4720690"/>
                    <a:pt x="3550609" y="4175561"/>
                    <a:pt x="3550609" y="3630433"/>
                  </a:cubicBezTo>
                  <a:lnTo>
                    <a:pt x="3550607" y="3630385"/>
                  </a:lnTo>
                  <a:lnTo>
                    <a:pt x="3550607" y="3629963"/>
                  </a:lnTo>
                  <a:cubicBezTo>
                    <a:pt x="3550607" y="3622920"/>
                    <a:pt x="3550138" y="3615877"/>
                    <a:pt x="3549668" y="3607895"/>
                  </a:cubicBezTo>
                  <a:cubicBezTo>
                    <a:pt x="3211604" y="3607895"/>
                    <a:pt x="2874949" y="3607895"/>
                    <a:pt x="2535946" y="3607895"/>
                  </a:cubicBezTo>
                  <a:cubicBezTo>
                    <a:pt x="2535946" y="3617755"/>
                    <a:pt x="2535946" y="3626207"/>
                    <a:pt x="2535946" y="3634659"/>
                  </a:cubicBezTo>
                  <a:cubicBezTo>
                    <a:pt x="2535946" y="3752042"/>
                    <a:pt x="2535946" y="3869425"/>
                    <a:pt x="2535946" y="3986809"/>
                  </a:cubicBezTo>
                  <a:cubicBezTo>
                    <a:pt x="2535477" y="4418779"/>
                    <a:pt x="2535477" y="4850281"/>
                    <a:pt x="2535477" y="5282252"/>
                  </a:cubicBezTo>
                  <a:lnTo>
                    <a:pt x="2535479" y="5282252"/>
                  </a:lnTo>
                  <a:lnTo>
                    <a:pt x="2535478" y="5282721"/>
                  </a:lnTo>
                  <a:cubicBezTo>
                    <a:pt x="1799720" y="5282721"/>
                    <a:pt x="1064430" y="5282721"/>
                    <a:pt x="328672" y="5282721"/>
                  </a:cubicBezTo>
                  <a:cubicBezTo>
                    <a:pt x="328203" y="5274739"/>
                    <a:pt x="327733" y="5267227"/>
                    <a:pt x="327733" y="5259244"/>
                  </a:cubicBezTo>
                  <a:cubicBezTo>
                    <a:pt x="327733" y="4490618"/>
                    <a:pt x="327733" y="3722461"/>
                    <a:pt x="327733" y="2953835"/>
                  </a:cubicBezTo>
                  <a:cubicBezTo>
                    <a:pt x="327733" y="2945854"/>
                    <a:pt x="328672" y="2937402"/>
                    <a:pt x="329142" y="2927541"/>
                  </a:cubicBezTo>
                  <a:cubicBezTo>
                    <a:pt x="342289" y="2927541"/>
                    <a:pt x="353088" y="2927541"/>
                    <a:pt x="364357" y="2927541"/>
                  </a:cubicBezTo>
                  <a:cubicBezTo>
                    <a:pt x="1250366" y="2927541"/>
                    <a:pt x="2135906" y="2927072"/>
                    <a:pt x="3021915" y="2927072"/>
                  </a:cubicBezTo>
                  <a:close/>
                  <a:moveTo>
                    <a:pt x="2093179" y="1601578"/>
                  </a:moveTo>
                  <a:cubicBezTo>
                    <a:pt x="2093179" y="1809112"/>
                    <a:pt x="2093179" y="2014298"/>
                    <a:pt x="2093179" y="2220423"/>
                  </a:cubicBezTo>
                  <a:cubicBezTo>
                    <a:pt x="2376308" y="2220423"/>
                    <a:pt x="2658027" y="2220423"/>
                    <a:pt x="2942095" y="2220423"/>
                  </a:cubicBezTo>
                  <a:cubicBezTo>
                    <a:pt x="2942095" y="2012889"/>
                    <a:pt x="2942095" y="1807233"/>
                    <a:pt x="2942095" y="1601578"/>
                  </a:cubicBezTo>
                  <a:cubicBezTo>
                    <a:pt x="2658027" y="1601578"/>
                    <a:pt x="2375368" y="1601578"/>
                    <a:pt x="2093179" y="1601578"/>
                  </a:cubicBezTo>
                  <a:close/>
                  <a:moveTo>
                    <a:pt x="3058070" y="1600170"/>
                  </a:moveTo>
                  <a:cubicBezTo>
                    <a:pt x="3058070" y="1808173"/>
                    <a:pt x="3058070" y="2013828"/>
                    <a:pt x="3058070" y="2219484"/>
                  </a:cubicBezTo>
                  <a:cubicBezTo>
                    <a:pt x="3342137" y="2219484"/>
                    <a:pt x="3623857" y="2219484"/>
                    <a:pt x="3906516" y="2219484"/>
                  </a:cubicBezTo>
                  <a:cubicBezTo>
                    <a:pt x="3906516" y="2012420"/>
                    <a:pt x="3906516" y="1806764"/>
                    <a:pt x="3906516" y="1600170"/>
                  </a:cubicBezTo>
                  <a:cubicBezTo>
                    <a:pt x="3621509" y="1600170"/>
                    <a:pt x="3339789" y="1600170"/>
                    <a:pt x="3058070" y="1600170"/>
                  </a:cubicBezTo>
                  <a:close/>
                  <a:moveTo>
                    <a:pt x="4187296" y="1145191"/>
                  </a:moveTo>
                  <a:cubicBezTo>
                    <a:pt x="4187296" y="1554625"/>
                    <a:pt x="4187296" y="1956545"/>
                    <a:pt x="4187296" y="2358935"/>
                  </a:cubicBezTo>
                  <a:cubicBezTo>
                    <a:pt x="3383926" y="2358935"/>
                    <a:pt x="2582432" y="2358935"/>
                    <a:pt x="1777653" y="2358935"/>
                  </a:cubicBezTo>
                  <a:cubicBezTo>
                    <a:pt x="1777653" y="1957484"/>
                    <a:pt x="1777653" y="1557442"/>
                    <a:pt x="1777653" y="1156461"/>
                  </a:cubicBezTo>
                  <a:cubicBezTo>
                    <a:pt x="1735864" y="1170547"/>
                    <a:pt x="1721778" y="1196840"/>
                    <a:pt x="1721778" y="1239098"/>
                  </a:cubicBezTo>
                  <a:cubicBezTo>
                    <a:pt x="1723187" y="1628811"/>
                    <a:pt x="1722717" y="2018523"/>
                    <a:pt x="1722717" y="2408237"/>
                  </a:cubicBezTo>
                  <a:cubicBezTo>
                    <a:pt x="1722717" y="2417158"/>
                    <a:pt x="1722717" y="2426548"/>
                    <a:pt x="1722717" y="2435000"/>
                  </a:cubicBezTo>
                  <a:cubicBezTo>
                    <a:pt x="2566938" y="2435000"/>
                    <a:pt x="3407402" y="2435000"/>
                    <a:pt x="4247867" y="2435000"/>
                  </a:cubicBezTo>
                  <a:cubicBezTo>
                    <a:pt x="4248336" y="2430774"/>
                    <a:pt x="4249275" y="2428426"/>
                    <a:pt x="4249275" y="2426548"/>
                  </a:cubicBezTo>
                  <a:cubicBezTo>
                    <a:pt x="4249275" y="2020402"/>
                    <a:pt x="4249275" y="1614256"/>
                    <a:pt x="4249275" y="1208109"/>
                  </a:cubicBezTo>
                  <a:cubicBezTo>
                    <a:pt x="4249275" y="1202005"/>
                    <a:pt x="4246927" y="1193084"/>
                    <a:pt x="4242702" y="1189328"/>
                  </a:cubicBezTo>
                  <a:cubicBezTo>
                    <a:pt x="4227207" y="1175242"/>
                    <a:pt x="4209834" y="1162565"/>
                    <a:pt x="4187296" y="1145191"/>
                  </a:cubicBezTo>
                  <a:close/>
                  <a:moveTo>
                    <a:pt x="3057130" y="1133453"/>
                  </a:moveTo>
                  <a:cubicBezTo>
                    <a:pt x="3057130" y="1269149"/>
                    <a:pt x="3057130" y="1402966"/>
                    <a:pt x="3057130" y="1538191"/>
                  </a:cubicBezTo>
                  <a:cubicBezTo>
                    <a:pt x="3341668" y="1538191"/>
                    <a:pt x="3623388" y="1538191"/>
                    <a:pt x="3905108" y="1538191"/>
                  </a:cubicBezTo>
                  <a:cubicBezTo>
                    <a:pt x="3905108" y="1402027"/>
                    <a:pt x="3905108" y="1267270"/>
                    <a:pt x="3905108" y="1133453"/>
                  </a:cubicBezTo>
                  <a:cubicBezTo>
                    <a:pt x="3621509" y="1133453"/>
                    <a:pt x="3339320" y="1133453"/>
                    <a:pt x="3057130" y="1133453"/>
                  </a:cubicBezTo>
                  <a:close/>
                  <a:moveTo>
                    <a:pt x="2093179" y="1132514"/>
                  </a:moveTo>
                  <a:cubicBezTo>
                    <a:pt x="2093179" y="1269618"/>
                    <a:pt x="2093179" y="1404374"/>
                    <a:pt x="2093179" y="1538660"/>
                  </a:cubicBezTo>
                  <a:cubicBezTo>
                    <a:pt x="2377246" y="1538660"/>
                    <a:pt x="2659436" y="1538660"/>
                    <a:pt x="2941625" y="1538660"/>
                  </a:cubicBezTo>
                  <a:cubicBezTo>
                    <a:pt x="2941625" y="1402496"/>
                    <a:pt x="2941625" y="1267740"/>
                    <a:pt x="2941625" y="1132514"/>
                  </a:cubicBezTo>
                  <a:cubicBezTo>
                    <a:pt x="2658027" y="1132514"/>
                    <a:pt x="2376777" y="1132514"/>
                    <a:pt x="2093179" y="1132514"/>
                  </a:cubicBezTo>
                  <a:close/>
                  <a:moveTo>
                    <a:pt x="2987640" y="69961"/>
                  </a:moveTo>
                  <a:cubicBezTo>
                    <a:pt x="3024264" y="97663"/>
                    <a:pt x="3061357" y="125835"/>
                    <a:pt x="3098450" y="154007"/>
                  </a:cubicBezTo>
                  <a:cubicBezTo>
                    <a:pt x="3495206" y="454979"/>
                    <a:pt x="3891491" y="756419"/>
                    <a:pt x="4289186" y="1056452"/>
                  </a:cubicBezTo>
                  <a:cubicBezTo>
                    <a:pt x="4323932" y="1082745"/>
                    <a:pt x="4336609" y="1111387"/>
                    <a:pt x="4326279" y="1155054"/>
                  </a:cubicBezTo>
                  <a:cubicBezTo>
                    <a:pt x="4289655" y="1127351"/>
                    <a:pt x="4253502" y="1100118"/>
                    <a:pt x="4217817" y="1072885"/>
                  </a:cubicBezTo>
                  <a:cubicBezTo>
                    <a:pt x="3817305" y="767688"/>
                    <a:pt x="3416324" y="462961"/>
                    <a:pt x="3016282" y="157295"/>
                  </a:cubicBezTo>
                  <a:cubicBezTo>
                    <a:pt x="3000788" y="145556"/>
                    <a:pt x="2990927" y="144617"/>
                    <a:pt x="2974493" y="156825"/>
                  </a:cubicBezTo>
                  <a:cubicBezTo>
                    <a:pt x="2544871" y="484559"/>
                    <a:pt x="2115248" y="811824"/>
                    <a:pt x="1685156" y="1139089"/>
                  </a:cubicBezTo>
                  <a:cubicBezTo>
                    <a:pt x="1679053" y="1143784"/>
                    <a:pt x="1672948" y="1148480"/>
                    <a:pt x="1664497" y="1154584"/>
                  </a:cubicBezTo>
                  <a:cubicBezTo>
                    <a:pt x="1656515" y="1114204"/>
                    <a:pt x="1663088" y="1086032"/>
                    <a:pt x="1697834" y="1059738"/>
                  </a:cubicBezTo>
                  <a:cubicBezTo>
                    <a:pt x="2124639" y="733412"/>
                    <a:pt x="2550036" y="405678"/>
                    <a:pt x="2975902" y="78413"/>
                  </a:cubicBezTo>
                  <a:cubicBezTo>
                    <a:pt x="2979189" y="76065"/>
                    <a:pt x="2982006" y="73717"/>
                    <a:pt x="2987640" y="69961"/>
                  </a:cubicBezTo>
                  <a:close/>
                  <a:moveTo>
                    <a:pt x="2987640" y="9861"/>
                  </a:moveTo>
                  <a:cubicBezTo>
                    <a:pt x="2981066" y="14556"/>
                    <a:pt x="2975901" y="17843"/>
                    <a:pt x="2971206" y="21599"/>
                  </a:cubicBezTo>
                  <a:cubicBezTo>
                    <a:pt x="2744891" y="193918"/>
                    <a:pt x="2518576" y="366706"/>
                    <a:pt x="2292261" y="539494"/>
                  </a:cubicBezTo>
                  <a:cubicBezTo>
                    <a:pt x="2074398" y="705239"/>
                    <a:pt x="1857004" y="871454"/>
                    <a:pt x="1639141" y="1037199"/>
                  </a:cubicBezTo>
                  <a:cubicBezTo>
                    <a:pt x="1622707" y="1049877"/>
                    <a:pt x="1610969" y="1063023"/>
                    <a:pt x="1611908" y="1085561"/>
                  </a:cubicBezTo>
                  <a:cubicBezTo>
                    <a:pt x="1612846" y="1133453"/>
                    <a:pt x="1612377" y="1180876"/>
                    <a:pt x="1612846" y="1228768"/>
                  </a:cubicBezTo>
                  <a:cubicBezTo>
                    <a:pt x="1612846" y="1236750"/>
                    <a:pt x="1614724" y="1244733"/>
                    <a:pt x="1616133" y="1256940"/>
                  </a:cubicBezTo>
                  <a:cubicBezTo>
                    <a:pt x="2085666" y="924042"/>
                    <a:pt x="2534540" y="571422"/>
                    <a:pt x="2996091" y="233828"/>
                  </a:cubicBezTo>
                  <a:cubicBezTo>
                    <a:pt x="3452947" y="578935"/>
                    <a:pt x="3906516" y="927798"/>
                    <a:pt x="4372762" y="1269618"/>
                  </a:cubicBezTo>
                  <a:cubicBezTo>
                    <a:pt x="4372762" y="1206700"/>
                    <a:pt x="4370884" y="1151295"/>
                    <a:pt x="4373232" y="1095890"/>
                  </a:cubicBezTo>
                  <a:cubicBezTo>
                    <a:pt x="4374640" y="1062554"/>
                    <a:pt x="4363842" y="1040955"/>
                    <a:pt x="4337078" y="1020765"/>
                  </a:cubicBezTo>
                  <a:cubicBezTo>
                    <a:pt x="3957695" y="737167"/>
                    <a:pt x="3578782" y="452630"/>
                    <a:pt x="3199399" y="168562"/>
                  </a:cubicBezTo>
                  <a:cubicBezTo>
                    <a:pt x="3128969" y="115506"/>
                    <a:pt x="3058539" y="62917"/>
                    <a:pt x="2987640" y="9861"/>
                  </a:cubicBezTo>
                  <a:close/>
                  <a:moveTo>
                    <a:pt x="2986231" y="0"/>
                  </a:moveTo>
                  <a:cubicBezTo>
                    <a:pt x="2987640" y="0"/>
                    <a:pt x="2989517" y="0"/>
                    <a:pt x="2990926" y="0"/>
                  </a:cubicBezTo>
                  <a:cubicBezTo>
                    <a:pt x="2996091" y="4696"/>
                    <a:pt x="3000786" y="9861"/>
                    <a:pt x="3006421" y="14086"/>
                  </a:cubicBezTo>
                  <a:cubicBezTo>
                    <a:pt x="3413976" y="320222"/>
                    <a:pt x="3822000" y="626357"/>
                    <a:pt x="4229554" y="932493"/>
                  </a:cubicBezTo>
                  <a:cubicBezTo>
                    <a:pt x="4252092" y="949396"/>
                    <a:pt x="4275569" y="956909"/>
                    <a:pt x="4303271" y="956909"/>
                  </a:cubicBezTo>
                  <a:cubicBezTo>
                    <a:pt x="4593442" y="955970"/>
                    <a:pt x="4883614" y="956439"/>
                    <a:pt x="5174255" y="955030"/>
                  </a:cubicBezTo>
                  <a:cubicBezTo>
                    <a:pt x="5206654" y="955030"/>
                    <a:pt x="5223087" y="966300"/>
                    <a:pt x="5235764" y="995880"/>
                  </a:cubicBezTo>
                  <a:cubicBezTo>
                    <a:pt x="5486026" y="1581857"/>
                    <a:pt x="5737226" y="2166896"/>
                    <a:pt x="5988426" y="2752404"/>
                  </a:cubicBezTo>
                  <a:cubicBezTo>
                    <a:pt x="5994999" y="2767899"/>
                    <a:pt x="6002981" y="2782924"/>
                    <a:pt x="6010024" y="2798419"/>
                  </a:cubicBezTo>
                  <a:cubicBezTo>
                    <a:pt x="6010024" y="2799827"/>
                    <a:pt x="6010024" y="2801705"/>
                    <a:pt x="6010024" y="2803114"/>
                  </a:cubicBezTo>
                  <a:cubicBezTo>
                    <a:pt x="6000634" y="2804053"/>
                    <a:pt x="5991712" y="2805462"/>
                    <a:pt x="5982322" y="2805462"/>
                  </a:cubicBezTo>
                  <a:cubicBezTo>
                    <a:pt x="3997606" y="2805462"/>
                    <a:pt x="2012889" y="2805462"/>
                    <a:pt x="27702" y="2805462"/>
                  </a:cubicBezTo>
                  <a:cubicBezTo>
                    <a:pt x="18311" y="2805462"/>
                    <a:pt x="9390" y="2804053"/>
                    <a:pt x="0" y="2803114"/>
                  </a:cubicBezTo>
                  <a:cubicBezTo>
                    <a:pt x="0" y="2801705"/>
                    <a:pt x="0" y="2799827"/>
                    <a:pt x="0" y="2798419"/>
                  </a:cubicBezTo>
                  <a:cubicBezTo>
                    <a:pt x="2817" y="2793723"/>
                    <a:pt x="6104" y="2789498"/>
                    <a:pt x="7982" y="2784802"/>
                  </a:cubicBezTo>
                  <a:cubicBezTo>
                    <a:pt x="264347" y="2187086"/>
                    <a:pt x="520243" y="1589840"/>
                    <a:pt x="775669" y="992124"/>
                  </a:cubicBezTo>
                  <a:cubicBezTo>
                    <a:pt x="787407" y="964891"/>
                    <a:pt x="802432" y="955030"/>
                    <a:pt x="832013" y="955500"/>
                  </a:cubicBezTo>
                  <a:cubicBezTo>
                    <a:pt x="1116550" y="956909"/>
                    <a:pt x="1401557" y="956909"/>
                    <a:pt x="1686094" y="957848"/>
                  </a:cubicBezTo>
                  <a:cubicBezTo>
                    <a:pt x="1717553" y="957848"/>
                    <a:pt x="1743377" y="948927"/>
                    <a:pt x="1768262" y="930146"/>
                  </a:cubicBezTo>
                  <a:cubicBezTo>
                    <a:pt x="1980960" y="767217"/>
                    <a:pt x="2194598" y="604759"/>
                    <a:pt x="2407766" y="441831"/>
                  </a:cubicBezTo>
                  <a:cubicBezTo>
                    <a:pt x="2600745" y="294397"/>
                    <a:pt x="2793722" y="146964"/>
                    <a:pt x="2986231" y="0"/>
                  </a:cubicBezTo>
                  <a:close/>
                </a:path>
              </a:pathLst>
            </a:custGeom>
            <a:solidFill>
              <a:schemeClr val="accent4"/>
            </a:solidFill>
            <a:ln w="6095" cap="flat">
              <a:noFill/>
              <a:prstDash val="solid"/>
              <a:miter/>
            </a:ln>
          </p:spPr>
          <p:txBody>
            <a:bodyPr wrap="square" rtlCol="0" anchor="ctr">
              <a:noAutofit/>
            </a:bodyPr>
            <a:lstStyle/>
            <a:p>
              <a:endParaRPr lang="en-US"/>
            </a:p>
          </p:txBody>
        </p:sp>
        <p:sp>
          <p:nvSpPr>
            <p:cNvPr id="4" name="Freeform: Shape 3">
              <a:extLst>
                <a:ext uri="{FF2B5EF4-FFF2-40B4-BE49-F238E27FC236}">
                  <a16:creationId xmlns:a16="http://schemas.microsoft.com/office/drawing/2014/main" id="{ADB1482C-C4B6-2C04-F527-86D2FE19921A}"/>
                </a:ext>
              </a:extLst>
            </p:cNvPr>
            <p:cNvSpPr/>
            <p:nvPr/>
          </p:nvSpPr>
          <p:spPr>
            <a:xfrm>
              <a:off x="4098549" y="2241418"/>
              <a:ext cx="3994901" cy="3869963"/>
            </a:xfrm>
            <a:custGeom>
              <a:avLst/>
              <a:gdLst>
                <a:gd name="connsiteX0" fmla="*/ 440667 w 2918936"/>
                <a:gd name="connsiteY0" fmla="*/ 2021258 h 2827648"/>
                <a:gd name="connsiteX1" fmla="*/ 478640 w 2918936"/>
                <a:gd name="connsiteY1" fmla="*/ 2052306 h 2827648"/>
                <a:gd name="connsiteX2" fmla="*/ 441033 w 2918936"/>
                <a:gd name="connsiteY2" fmla="*/ 2085494 h 2827648"/>
                <a:gd name="connsiteX3" fmla="*/ 440695 w 2918936"/>
                <a:gd name="connsiteY3" fmla="*/ 2077978 h 2827648"/>
                <a:gd name="connsiteX4" fmla="*/ 440667 w 2918936"/>
                <a:gd name="connsiteY4" fmla="*/ 2021258 h 2827648"/>
                <a:gd name="connsiteX5" fmla="*/ 778089 w 2918936"/>
                <a:gd name="connsiteY5" fmla="*/ 1988971 h 2827648"/>
                <a:gd name="connsiteX6" fmla="*/ 778089 w 2918936"/>
                <a:gd name="connsiteY6" fmla="*/ 2043553 h 2827648"/>
                <a:gd name="connsiteX7" fmla="*/ 747041 w 2918936"/>
                <a:gd name="connsiteY7" fmla="*/ 2014672 h 2827648"/>
                <a:gd name="connsiteX8" fmla="*/ 778089 w 2918936"/>
                <a:gd name="connsiteY8" fmla="*/ 1988971 h 2827648"/>
                <a:gd name="connsiteX9" fmla="*/ 778765 w 2918936"/>
                <a:gd name="connsiteY9" fmla="*/ 1920907 h 2827648"/>
                <a:gd name="connsiteX10" fmla="*/ 778765 w 2918936"/>
                <a:gd name="connsiteY10" fmla="*/ 1947058 h 2827648"/>
                <a:gd name="connsiteX11" fmla="*/ 766267 w 2918936"/>
                <a:gd name="connsiteY11" fmla="*/ 1948944 h 2827648"/>
                <a:gd name="connsiteX12" fmla="*/ 714388 w 2918936"/>
                <a:gd name="connsiteY12" fmla="*/ 1975657 h 2827648"/>
                <a:gd name="connsiteX13" fmla="*/ 734515 w 2918936"/>
                <a:gd name="connsiteY13" fmla="*/ 2079246 h 2827648"/>
                <a:gd name="connsiteX14" fmla="*/ 768040 w 2918936"/>
                <a:gd name="connsiteY14" fmla="*/ 2090899 h 2827648"/>
                <a:gd name="connsiteX15" fmla="*/ 781355 w 2918936"/>
                <a:gd name="connsiteY15" fmla="*/ 2098809 h 2827648"/>
                <a:gd name="connsiteX16" fmla="*/ 780313 w 2918936"/>
                <a:gd name="connsiteY16" fmla="*/ 2100414 h 2827648"/>
                <a:gd name="connsiteX17" fmla="*/ 883057 w 2918936"/>
                <a:gd name="connsiteY17" fmla="*/ 2108718 h 2827648"/>
                <a:gd name="connsiteX18" fmla="*/ 846998 w 2918936"/>
                <a:gd name="connsiteY18" fmla="*/ 2066016 h 2827648"/>
                <a:gd name="connsiteX19" fmla="*/ 805309 w 2918936"/>
                <a:gd name="connsiteY19" fmla="*/ 2050900 h 2827648"/>
                <a:gd name="connsiteX20" fmla="*/ 798920 w 2918936"/>
                <a:gd name="connsiteY20" fmla="*/ 2045551 h 2827648"/>
                <a:gd name="connsiteX21" fmla="*/ 798638 w 2918936"/>
                <a:gd name="connsiteY21" fmla="*/ 1988015 h 2827648"/>
                <a:gd name="connsiteX22" fmla="*/ 828701 w 2918936"/>
                <a:gd name="connsiteY22" fmla="*/ 2020555 h 2827648"/>
                <a:gd name="connsiteX23" fmla="*/ 876836 w 2918936"/>
                <a:gd name="connsiteY23" fmla="*/ 2020555 h 2827648"/>
                <a:gd name="connsiteX24" fmla="*/ 857132 w 2918936"/>
                <a:gd name="connsiteY24" fmla="*/ 1972617 h 2827648"/>
                <a:gd name="connsiteX25" fmla="*/ 806604 w 2918936"/>
                <a:gd name="connsiteY25" fmla="*/ 1948831 h 2827648"/>
                <a:gd name="connsiteX26" fmla="*/ 798525 w 2918936"/>
                <a:gd name="connsiteY26" fmla="*/ 1939120 h 2827648"/>
                <a:gd name="connsiteX27" fmla="*/ 798638 w 2918936"/>
                <a:gd name="connsiteY27" fmla="*/ 1920907 h 2827648"/>
                <a:gd name="connsiteX28" fmla="*/ 778765 w 2918936"/>
                <a:gd name="connsiteY28" fmla="*/ 1920907 h 2827648"/>
                <a:gd name="connsiteX29" fmla="*/ 420090 w 2918936"/>
                <a:gd name="connsiteY29" fmla="*/ 1908465 h 2827648"/>
                <a:gd name="connsiteX30" fmla="*/ 420090 w 2918936"/>
                <a:gd name="connsiteY30" fmla="*/ 1963581 h 2827648"/>
                <a:gd name="connsiteX31" fmla="*/ 389041 w 2918936"/>
                <a:gd name="connsiteY31" fmla="*/ 1935207 h 2827648"/>
                <a:gd name="connsiteX32" fmla="*/ 420090 w 2918936"/>
                <a:gd name="connsiteY32" fmla="*/ 1908465 h 2827648"/>
                <a:gd name="connsiteX33" fmla="*/ 420596 w 2918936"/>
                <a:gd name="connsiteY33" fmla="*/ 1840964 h 2827648"/>
                <a:gd name="connsiteX34" fmla="*/ 420596 w 2918936"/>
                <a:gd name="connsiteY34" fmla="*/ 1865735 h 2827648"/>
                <a:gd name="connsiteX35" fmla="*/ 384903 w 2918936"/>
                <a:gd name="connsiteY35" fmla="*/ 1875559 h 2827648"/>
                <a:gd name="connsiteX36" fmla="*/ 340062 w 2918936"/>
                <a:gd name="connsiteY36" fmla="*/ 1945369 h 2827648"/>
                <a:gd name="connsiteX37" fmla="*/ 386874 w 2918936"/>
                <a:gd name="connsiteY37" fmla="*/ 2003384 h 2827648"/>
                <a:gd name="connsiteX38" fmla="*/ 414094 w 2918936"/>
                <a:gd name="connsiteY38" fmla="*/ 2011547 h 2827648"/>
                <a:gd name="connsiteX39" fmla="*/ 420681 w 2918936"/>
                <a:gd name="connsiteY39" fmla="*/ 2020133 h 2827648"/>
                <a:gd name="connsiteX40" fmla="*/ 420540 w 2918936"/>
                <a:gd name="connsiteY40" fmla="*/ 2079752 h 2827648"/>
                <a:gd name="connsiteX41" fmla="*/ 419836 w 2918936"/>
                <a:gd name="connsiteY41" fmla="*/ 2085523 h 2827648"/>
                <a:gd name="connsiteX42" fmla="*/ 383552 w 2918936"/>
                <a:gd name="connsiteY42" fmla="*/ 2050027 h 2827648"/>
                <a:gd name="connsiteX43" fmla="*/ 378739 w 2918936"/>
                <a:gd name="connsiteY43" fmla="*/ 2041442 h 2827648"/>
                <a:gd name="connsiteX44" fmla="*/ 334657 w 2918936"/>
                <a:gd name="connsiteY44" fmla="*/ 2041047 h 2827648"/>
                <a:gd name="connsiteX45" fmla="*/ 359513 w 2918936"/>
                <a:gd name="connsiteY45" fmla="*/ 2102272 h 2827648"/>
                <a:gd name="connsiteX46" fmla="*/ 372236 w 2918936"/>
                <a:gd name="connsiteY46" fmla="*/ 2106212 h 2827648"/>
                <a:gd name="connsiteX47" fmla="*/ 420990 w 2918936"/>
                <a:gd name="connsiteY47" fmla="*/ 2103004 h 2827648"/>
                <a:gd name="connsiteX48" fmla="*/ 499132 w 2918936"/>
                <a:gd name="connsiteY48" fmla="*/ 2099119 h 2827648"/>
                <a:gd name="connsiteX49" fmla="*/ 511771 w 2918936"/>
                <a:gd name="connsiteY49" fmla="*/ 2094334 h 2827648"/>
                <a:gd name="connsiteX50" fmla="*/ 508281 w 2918936"/>
                <a:gd name="connsiteY50" fmla="*/ 1999387 h 2827648"/>
                <a:gd name="connsiteX51" fmla="*/ 458119 w 2918936"/>
                <a:gd name="connsiteY51" fmla="*/ 1973827 h 2827648"/>
                <a:gd name="connsiteX52" fmla="*/ 440751 w 2918936"/>
                <a:gd name="connsiteY52" fmla="*/ 1950717 h 2827648"/>
                <a:gd name="connsiteX53" fmla="*/ 440751 w 2918936"/>
                <a:gd name="connsiteY53" fmla="*/ 1907621 h 2827648"/>
                <a:gd name="connsiteX54" fmla="*/ 470645 w 2918936"/>
                <a:gd name="connsiteY54" fmla="*/ 1940246 h 2827648"/>
                <a:gd name="connsiteX55" fmla="*/ 519090 w 2918936"/>
                <a:gd name="connsiteY55" fmla="*/ 1940246 h 2827648"/>
                <a:gd name="connsiteX56" fmla="*/ 440469 w 2918936"/>
                <a:gd name="connsiteY56" fmla="*/ 1867058 h 2827648"/>
                <a:gd name="connsiteX57" fmla="*/ 440469 w 2918936"/>
                <a:gd name="connsiteY57" fmla="*/ 1840964 h 2827648"/>
                <a:gd name="connsiteX58" fmla="*/ 420596 w 2918936"/>
                <a:gd name="connsiteY58" fmla="*/ 1840964 h 2827648"/>
                <a:gd name="connsiteX59" fmla="*/ 753571 w 2918936"/>
                <a:gd name="connsiteY59" fmla="*/ 1777122 h 2827648"/>
                <a:gd name="connsiteX60" fmla="*/ 753571 w 2918936"/>
                <a:gd name="connsiteY60" fmla="*/ 1821513 h 2827648"/>
                <a:gd name="connsiteX61" fmla="*/ 825295 w 2918936"/>
                <a:gd name="connsiteY61" fmla="*/ 1821513 h 2827648"/>
                <a:gd name="connsiteX62" fmla="*/ 825295 w 2918936"/>
                <a:gd name="connsiteY62" fmla="*/ 1777122 h 2827648"/>
                <a:gd name="connsiteX63" fmla="*/ 753571 w 2918936"/>
                <a:gd name="connsiteY63" fmla="*/ 1777122 h 2827648"/>
                <a:gd name="connsiteX64" fmla="*/ 395910 w 2918936"/>
                <a:gd name="connsiteY64" fmla="*/ 1696953 h 2827648"/>
                <a:gd name="connsiteX65" fmla="*/ 395910 w 2918936"/>
                <a:gd name="connsiteY65" fmla="*/ 1741401 h 2827648"/>
                <a:gd name="connsiteX66" fmla="*/ 467183 w 2918936"/>
                <a:gd name="connsiteY66" fmla="*/ 1741401 h 2827648"/>
                <a:gd name="connsiteX67" fmla="*/ 467183 w 2918936"/>
                <a:gd name="connsiteY67" fmla="*/ 1696953 h 2827648"/>
                <a:gd name="connsiteX68" fmla="*/ 395910 w 2918936"/>
                <a:gd name="connsiteY68" fmla="*/ 1696953 h 2827648"/>
                <a:gd name="connsiteX69" fmla="*/ 607365 w 2918936"/>
                <a:gd name="connsiteY69" fmla="*/ 814424 h 2827648"/>
                <a:gd name="connsiteX70" fmla="*/ 563340 w 2918936"/>
                <a:gd name="connsiteY70" fmla="*/ 842855 h 2827648"/>
                <a:gd name="connsiteX71" fmla="*/ 522552 w 2918936"/>
                <a:gd name="connsiteY71" fmla="*/ 880349 h 2827648"/>
                <a:gd name="connsiteX72" fmla="*/ 514811 w 2918936"/>
                <a:gd name="connsiteY72" fmla="*/ 887724 h 2827648"/>
                <a:gd name="connsiteX73" fmla="*/ 423439 w 2918936"/>
                <a:gd name="connsiteY73" fmla="*/ 1120320 h 2827648"/>
                <a:gd name="connsiteX74" fmla="*/ 305326 w 2918936"/>
                <a:gd name="connsiteY74" fmla="*/ 1419798 h 2827648"/>
                <a:gd name="connsiteX75" fmla="*/ 261976 w 2918936"/>
                <a:gd name="connsiteY75" fmla="*/ 1530789 h 2827648"/>
                <a:gd name="connsiteX76" fmla="*/ 154897 w 2918936"/>
                <a:gd name="connsiteY76" fmla="*/ 1803103 h 2827648"/>
                <a:gd name="connsiteX77" fmla="*/ 27410 w 2918936"/>
                <a:gd name="connsiteY77" fmla="*/ 2128563 h 2827648"/>
                <a:gd name="connsiteX78" fmla="*/ 14659 w 2918936"/>
                <a:gd name="connsiteY78" fmla="*/ 2162032 h 2827648"/>
                <a:gd name="connsiteX79" fmla="*/ 36812 w 2918936"/>
                <a:gd name="connsiteY79" fmla="*/ 2154939 h 2827648"/>
                <a:gd name="connsiteX80" fmla="*/ 147241 w 2918936"/>
                <a:gd name="connsiteY80" fmla="*/ 2131744 h 2827648"/>
                <a:gd name="connsiteX81" fmla="*/ 164158 w 2918936"/>
                <a:gd name="connsiteY81" fmla="*/ 2111223 h 2827648"/>
                <a:gd name="connsiteX82" fmla="*/ 194869 w 2918936"/>
                <a:gd name="connsiteY82" fmla="*/ 1987733 h 2827648"/>
                <a:gd name="connsiteX83" fmla="*/ 335502 w 2918936"/>
                <a:gd name="connsiteY83" fmla="*/ 1751365 h 2827648"/>
                <a:gd name="connsiteX84" fmla="*/ 346086 w 2918936"/>
                <a:gd name="connsiteY84" fmla="*/ 1687974 h 2827648"/>
                <a:gd name="connsiteX85" fmla="*/ 334094 w 2918936"/>
                <a:gd name="connsiteY85" fmla="*/ 1659234 h 2827648"/>
                <a:gd name="connsiteX86" fmla="*/ 308591 w 2918936"/>
                <a:gd name="connsiteY86" fmla="*/ 1597812 h 2827648"/>
                <a:gd name="connsiteX87" fmla="*/ 366578 w 2918936"/>
                <a:gd name="connsiteY87" fmla="*/ 1578924 h 2827648"/>
                <a:gd name="connsiteX88" fmla="*/ 359851 w 2918936"/>
                <a:gd name="connsiteY88" fmla="*/ 1546778 h 2827648"/>
                <a:gd name="connsiteX89" fmla="*/ 502229 w 2918936"/>
                <a:gd name="connsiteY89" fmla="*/ 1546778 h 2827648"/>
                <a:gd name="connsiteX90" fmla="*/ 499442 w 2918936"/>
                <a:gd name="connsiteY90" fmla="*/ 1559502 h 2827648"/>
                <a:gd name="connsiteX91" fmla="*/ 507971 w 2918936"/>
                <a:gd name="connsiteY91" fmla="*/ 1577207 h 2827648"/>
                <a:gd name="connsiteX92" fmla="*/ 553319 w 2918936"/>
                <a:gd name="connsiteY92" fmla="*/ 1597812 h 2827648"/>
                <a:gd name="connsiteX93" fmla="*/ 550392 w 2918936"/>
                <a:gd name="connsiteY93" fmla="*/ 1605216 h 2827648"/>
                <a:gd name="connsiteX94" fmla="*/ 516725 w 2918936"/>
                <a:gd name="connsiteY94" fmla="*/ 1685637 h 2827648"/>
                <a:gd name="connsiteX95" fmla="*/ 524269 w 2918936"/>
                <a:gd name="connsiteY95" fmla="*/ 1747594 h 2827648"/>
                <a:gd name="connsiteX96" fmla="*/ 607788 w 2918936"/>
                <a:gd name="connsiteY96" fmla="*/ 1872463 h 2827648"/>
                <a:gd name="connsiteX97" fmla="*/ 633713 w 2918936"/>
                <a:gd name="connsiteY97" fmla="*/ 1917079 h 2827648"/>
                <a:gd name="connsiteX98" fmla="*/ 635542 w 2918936"/>
                <a:gd name="connsiteY98" fmla="*/ 1914011 h 2827648"/>
                <a:gd name="connsiteX99" fmla="*/ 694881 w 2918936"/>
                <a:gd name="connsiteY99" fmla="*/ 1829676 h 2827648"/>
                <a:gd name="connsiteX100" fmla="*/ 703297 w 2918936"/>
                <a:gd name="connsiteY100" fmla="*/ 1765919 h 2827648"/>
                <a:gd name="connsiteX101" fmla="*/ 677822 w 2918936"/>
                <a:gd name="connsiteY101" fmla="*/ 1705201 h 2827648"/>
                <a:gd name="connsiteX102" fmla="*/ 666619 w 2918936"/>
                <a:gd name="connsiteY102" fmla="*/ 1677925 h 2827648"/>
                <a:gd name="connsiteX103" fmla="*/ 724578 w 2918936"/>
                <a:gd name="connsiteY103" fmla="*/ 1658980 h 2827648"/>
                <a:gd name="connsiteX104" fmla="*/ 717822 w 2918936"/>
                <a:gd name="connsiteY104" fmla="*/ 1627116 h 2827648"/>
                <a:gd name="connsiteX105" fmla="*/ 860172 w 2918936"/>
                <a:gd name="connsiteY105" fmla="*/ 1627116 h 2827648"/>
                <a:gd name="connsiteX106" fmla="*/ 856456 w 2918936"/>
                <a:gd name="connsiteY106" fmla="*/ 1643583 h 2827648"/>
                <a:gd name="connsiteX107" fmla="*/ 862396 w 2918936"/>
                <a:gd name="connsiteY107" fmla="*/ 1655546 h 2827648"/>
                <a:gd name="connsiteX108" fmla="*/ 911262 w 2918936"/>
                <a:gd name="connsiteY108" fmla="*/ 1677925 h 2827648"/>
                <a:gd name="connsiteX109" fmla="*/ 907772 w 2918936"/>
                <a:gd name="connsiteY109" fmla="*/ 1686623 h 2827648"/>
                <a:gd name="connsiteX110" fmla="*/ 874246 w 2918936"/>
                <a:gd name="connsiteY110" fmla="*/ 1767101 h 2827648"/>
                <a:gd name="connsiteX111" fmla="*/ 879088 w 2918936"/>
                <a:gd name="connsiteY111" fmla="*/ 1823005 h 2827648"/>
                <a:gd name="connsiteX112" fmla="*/ 981297 w 2918936"/>
                <a:gd name="connsiteY112" fmla="*/ 1979148 h 2827648"/>
                <a:gd name="connsiteX113" fmla="*/ 1044098 w 2918936"/>
                <a:gd name="connsiteY113" fmla="*/ 2121244 h 2827648"/>
                <a:gd name="connsiteX114" fmla="*/ 1056202 w 2918936"/>
                <a:gd name="connsiteY114" fmla="*/ 2131716 h 2827648"/>
                <a:gd name="connsiteX115" fmla="*/ 1210628 w 2918936"/>
                <a:gd name="connsiteY115" fmla="*/ 2161497 h 2827648"/>
                <a:gd name="connsiteX116" fmla="*/ 1237595 w 2918936"/>
                <a:gd name="connsiteY116" fmla="*/ 2167606 h 2827648"/>
                <a:gd name="connsiteX117" fmla="*/ 1235427 w 2918936"/>
                <a:gd name="connsiteY117" fmla="*/ 2159639 h 2827648"/>
                <a:gd name="connsiteX118" fmla="*/ 1145941 w 2918936"/>
                <a:gd name="connsiteY118" fmla="*/ 1937769 h 2827648"/>
                <a:gd name="connsiteX119" fmla="*/ 1030896 w 2918936"/>
                <a:gd name="connsiteY119" fmla="*/ 1653322 h 2827648"/>
                <a:gd name="connsiteX120" fmla="*/ 931023 w 2918936"/>
                <a:gd name="connsiteY120" fmla="*/ 1406906 h 2827648"/>
                <a:gd name="connsiteX121" fmla="*/ 834500 w 2918936"/>
                <a:gd name="connsiteY121" fmla="*/ 1167751 h 2827648"/>
                <a:gd name="connsiteX122" fmla="*/ 721594 w 2918936"/>
                <a:gd name="connsiteY122" fmla="*/ 888175 h 2827648"/>
                <a:gd name="connsiteX123" fmla="*/ 714247 w 2918936"/>
                <a:gd name="connsiteY123" fmla="*/ 880180 h 2827648"/>
                <a:gd name="connsiteX124" fmla="*/ 673544 w 2918936"/>
                <a:gd name="connsiteY124" fmla="*/ 841306 h 2827648"/>
                <a:gd name="connsiteX125" fmla="*/ 631405 w 2918936"/>
                <a:gd name="connsiteY125" fmla="*/ 814452 h 2827648"/>
                <a:gd name="connsiteX126" fmla="*/ 607365 w 2918936"/>
                <a:gd name="connsiteY126" fmla="*/ 814424 h 2827648"/>
                <a:gd name="connsiteX127" fmla="*/ 2270580 w 2918936"/>
                <a:gd name="connsiteY127" fmla="*/ 814368 h 2827648"/>
                <a:gd name="connsiteX128" fmla="*/ 2226555 w 2918936"/>
                <a:gd name="connsiteY128" fmla="*/ 842798 h 2827648"/>
                <a:gd name="connsiteX129" fmla="*/ 2185767 w 2918936"/>
                <a:gd name="connsiteY129" fmla="*/ 880293 h 2827648"/>
                <a:gd name="connsiteX130" fmla="*/ 2178026 w 2918936"/>
                <a:gd name="connsiteY130" fmla="*/ 887668 h 2827648"/>
                <a:gd name="connsiteX131" fmla="*/ 2086654 w 2918936"/>
                <a:gd name="connsiteY131" fmla="*/ 1120264 h 2827648"/>
                <a:gd name="connsiteX132" fmla="*/ 1968541 w 2918936"/>
                <a:gd name="connsiteY132" fmla="*/ 1419741 h 2827648"/>
                <a:gd name="connsiteX133" fmla="*/ 1925192 w 2918936"/>
                <a:gd name="connsiteY133" fmla="*/ 1530733 h 2827648"/>
                <a:gd name="connsiteX134" fmla="*/ 1818112 w 2918936"/>
                <a:gd name="connsiteY134" fmla="*/ 1803047 h 2827648"/>
                <a:gd name="connsiteX135" fmla="*/ 1690625 w 2918936"/>
                <a:gd name="connsiteY135" fmla="*/ 2128507 h 2827648"/>
                <a:gd name="connsiteX136" fmla="*/ 1677874 w 2918936"/>
                <a:gd name="connsiteY136" fmla="*/ 2161976 h 2827648"/>
                <a:gd name="connsiteX137" fmla="*/ 1700027 w 2918936"/>
                <a:gd name="connsiteY137" fmla="*/ 2154882 h 2827648"/>
                <a:gd name="connsiteX138" fmla="*/ 1799365 w 2918936"/>
                <a:gd name="connsiteY138" fmla="*/ 2133996 h 2827648"/>
                <a:gd name="connsiteX139" fmla="*/ 2719417 w 2918936"/>
                <a:gd name="connsiteY139" fmla="*/ 2131716 h 2827648"/>
                <a:gd name="connsiteX140" fmla="*/ 2873843 w 2918936"/>
                <a:gd name="connsiteY140" fmla="*/ 2161497 h 2827648"/>
                <a:gd name="connsiteX141" fmla="*/ 2900866 w 2918936"/>
                <a:gd name="connsiteY141" fmla="*/ 2167578 h 2827648"/>
                <a:gd name="connsiteX142" fmla="*/ 2898698 w 2918936"/>
                <a:gd name="connsiteY142" fmla="*/ 2159611 h 2827648"/>
                <a:gd name="connsiteX143" fmla="*/ 2809213 w 2918936"/>
                <a:gd name="connsiteY143" fmla="*/ 1937740 h 2827648"/>
                <a:gd name="connsiteX144" fmla="*/ 2694167 w 2918936"/>
                <a:gd name="connsiteY144" fmla="*/ 1653294 h 2827648"/>
                <a:gd name="connsiteX145" fmla="*/ 2594294 w 2918936"/>
                <a:gd name="connsiteY145" fmla="*/ 1406877 h 2827648"/>
                <a:gd name="connsiteX146" fmla="*/ 2497771 w 2918936"/>
                <a:gd name="connsiteY146" fmla="*/ 1167723 h 2827648"/>
                <a:gd name="connsiteX147" fmla="*/ 2384866 w 2918936"/>
                <a:gd name="connsiteY147" fmla="*/ 888147 h 2827648"/>
                <a:gd name="connsiteX148" fmla="*/ 2377519 w 2918936"/>
                <a:gd name="connsiteY148" fmla="*/ 880152 h 2827648"/>
                <a:gd name="connsiteX149" fmla="*/ 2336815 w 2918936"/>
                <a:gd name="connsiteY149" fmla="*/ 841278 h 2827648"/>
                <a:gd name="connsiteX150" fmla="*/ 2294620 w 2918936"/>
                <a:gd name="connsiteY150" fmla="*/ 814396 h 2827648"/>
                <a:gd name="connsiteX151" fmla="*/ 2270580 w 2918936"/>
                <a:gd name="connsiteY151" fmla="*/ 814368 h 2827648"/>
                <a:gd name="connsiteX152" fmla="*/ 1458368 w 2918936"/>
                <a:gd name="connsiteY152" fmla="*/ 551 h 2827648"/>
                <a:gd name="connsiteX153" fmla="*/ 1505376 w 2918936"/>
                <a:gd name="connsiteY153" fmla="*/ 28080 h 2827648"/>
                <a:gd name="connsiteX154" fmla="*/ 1491330 w 2918936"/>
                <a:gd name="connsiteY154" fmla="*/ 157116 h 2827648"/>
                <a:gd name="connsiteX155" fmla="*/ 1488684 w 2918936"/>
                <a:gd name="connsiteY155" fmla="*/ 162436 h 2827648"/>
                <a:gd name="connsiteX156" fmla="*/ 1510753 w 2918936"/>
                <a:gd name="connsiteY156" fmla="*/ 160662 h 2827648"/>
                <a:gd name="connsiteX157" fmla="*/ 1520774 w 2918936"/>
                <a:gd name="connsiteY157" fmla="*/ 169417 h 2827648"/>
                <a:gd name="connsiteX158" fmla="*/ 1519310 w 2918936"/>
                <a:gd name="connsiteY158" fmla="*/ 193597 h 2827648"/>
                <a:gd name="connsiteX159" fmla="*/ 1496284 w 2918936"/>
                <a:gd name="connsiteY159" fmla="*/ 198917 h 2827648"/>
                <a:gd name="connsiteX160" fmla="*/ 1488740 w 2918936"/>
                <a:gd name="connsiteY160" fmla="*/ 200015 h 2827648"/>
                <a:gd name="connsiteX161" fmla="*/ 1521196 w 2918936"/>
                <a:gd name="connsiteY161" fmla="*/ 250289 h 2827648"/>
                <a:gd name="connsiteX162" fmla="*/ 1527023 w 2918936"/>
                <a:gd name="connsiteY162" fmla="*/ 310078 h 2827648"/>
                <a:gd name="connsiteX163" fmla="*/ 1534651 w 2918936"/>
                <a:gd name="connsiteY163" fmla="*/ 307600 h 2827648"/>
                <a:gd name="connsiteX164" fmla="*/ 1705544 w 2918936"/>
                <a:gd name="connsiteY164" fmla="*/ 260366 h 2827648"/>
                <a:gd name="connsiteX165" fmla="*/ 1867908 w 2918936"/>
                <a:gd name="connsiteY165" fmla="*/ 285025 h 2827648"/>
                <a:gd name="connsiteX166" fmla="*/ 2011328 w 2918936"/>
                <a:gd name="connsiteY166" fmla="*/ 352189 h 2827648"/>
                <a:gd name="connsiteX167" fmla="*/ 2055268 w 2918936"/>
                <a:gd name="connsiteY167" fmla="*/ 371583 h 2827648"/>
                <a:gd name="connsiteX168" fmla="*/ 2167161 w 2918936"/>
                <a:gd name="connsiteY168" fmla="*/ 370795 h 2827648"/>
                <a:gd name="connsiteX169" fmla="*/ 2220531 w 2918936"/>
                <a:gd name="connsiteY169" fmla="*/ 344391 h 2827648"/>
                <a:gd name="connsiteX170" fmla="*/ 2240376 w 2918936"/>
                <a:gd name="connsiteY170" fmla="*/ 334314 h 2827648"/>
                <a:gd name="connsiteX171" fmla="*/ 2309032 w 2918936"/>
                <a:gd name="connsiteY171" fmla="*/ 345855 h 2827648"/>
                <a:gd name="connsiteX172" fmla="*/ 2317223 w 2918936"/>
                <a:gd name="connsiteY172" fmla="*/ 353624 h 2827648"/>
                <a:gd name="connsiteX173" fmla="*/ 2323529 w 2918936"/>
                <a:gd name="connsiteY173" fmla="*/ 348332 h 2827648"/>
                <a:gd name="connsiteX174" fmla="*/ 2380052 w 2918936"/>
                <a:gd name="connsiteY174" fmla="*/ 354891 h 2827648"/>
                <a:gd name="connsiteX175" fmla="*/ 2376393 w 2918936"/>
                <a:gd name="connsiteY175" fmla="*/ 448571 h 2827648"/>
                <a:gd name="connsiteX176" fmla="*/ 2324317 w 2918936"/>
                <a:gd name="connsiteY176" fmla="*/ 451273 h 2827648"/>
                <a:gd name="connsiteX177" fmla="*/ 2315000 w 2918936"/>
                <a:gd name="connsiteY177" fmla="*/ 443026 h 2827648"/>
                <a:gd name="connsiteX178" fmla="*/ 2288314 w 2918936"/>
                <a:gd name="connsiteY178" fmla="*/ 443504 h 2827648"/>
                <a:gd name="connsiteX179" fmla="*/ 2265739 w 2918936"/>
                <a:gd name="connsiteY179" fmla="*/ 472019 h 2827648"/>
                <a:gd name="connsiteX180" fmla="*/ 2260278 w 2918936"/>
                <a:gd name="connsiteY180" fmla="*/ 489640 h 2827648"/>
                <a:gd name="connsiteX181" fmla="*/ 2260053 w 2918936"/>
                <a:gd name="connsiteY181" fmla="*/ 526093 h 2827648"/>
                <a:gd name="connsiteX182" fmla="*/ 2271115 w 2918936"/>
                <a:gd name="connsiteY182" fmla="*/ 536058 h 2827648"/>
                <a:gd name="connsiteX183" fmla="*/ 2286203 w 2918936"/>
                <a:gd name="connsiteY183" fmla="*/ 536002 h 2827648"/>
                <a:gd name="connsiteX184" fmla="*/ 2303881 w 2918936"/>
                <a:gd name="connsiteY184" fmla="*/ 524573 h 2827648"/>
                <a:gd name="connsiteX185" fmla="*/ 2308666 w 2918936"/>
                <a:gd name="connsiteY185" fmla="*/ 512131 h 2827648"/>
                <a:gd name="connsiteX186" fmla="*/ 2327667 w 2918936"/>
                <a:gd name="connsiteY186" fmla="*/ 502307 h 2827648"/>
                <a:gd name="connsiteX187" fmla="*/ 2343655 w 2918936"/>
                <a:gd name="connsiteY187" fmla="*/ 516889 h 2827648"/>
                <a:gd name="connsiteX188" fmla="*/ 2317054 w 2918936"/>
                <a:gd name="connsiteY188" fmla="*/ 569837 h 2827648"/>
                <a:gd name="connsiteX189" fmla="*/ 2305007 w 2918936"/>
                <a:gd name="connsiteY189" fmla="*/ 578817 h 2827648"/>
                <a:gd name="connsiteX190" fmla="*/ 2307906 w 2918936"/>
                <a:gd name="connsiteY190" fmla="*/ 608711 h 2827648"/>
                <a:gd name="connsiteX191" fmla="*/ 2313733 w 2918936"/>
                <a:gd name="connsiteY191" fmla="*/ 611047 h 2827648"/>
                <a:gd name="connsiteX192" fmla="*/ 2323529 w 2918936"/>
                <a:gd name="connsiteY192" fmla="*/ 620393 h 2827648"/>
                <a:gd name="connsiteX193" fmla="*/ 2327554 w 2918936"/>
                <a:gd name="connsiteY193" fmla="*/ 645980 h 2827648"/>
                <a:gd name="connsiteX194" fmla="*/ 2327610 w 2918936"/>
                <a:gd name="connsiteY194" fmla="*/ 645980 h 2827648"/>
                <a:gd name="connsiteX195" fmla="*/ 2355816 w 2918936"/>
                <a:gd name="connsiteY195" fmla="*/ 822869 h 2827648"/>
                <a:gd name="connsiteX196" fmla="*/ 2361868 w 2918936"/>
                <a:gd name="connsiteY196" fmla="*/ 841419 h 2827648"/>
                <a:gd name="connsiteX197" fmla="*/ 2381150 w 2918936"/>
                <a:gd name="connsiteY197" fmla="*/ 838632 h 2827648"/>
                <a:gd name="connsiteX198" fmla="*/ 2391368 w 2918936"/>
                <a:gd name="connsiteY198" fmla="*/ 840969 h 2827648"/>
                <a:gd name="connsiteX199" fmla="*/ 2415098 w 2918936"/>
                <a:gd name="connsiteY199" fmla="*/ 831933 h 2827648"/>
                <a:gd name="connsiteX200" fmla="*/ 2422050 w 2918936"/>
                <a:gd name="connsiteY200" fmla="*/ 869962 h 2827648"/>
                <a:gd name="connsiteX201" fmla="*/ 2398912 w 2918936"/>
                <a:gd name="connsiteY201" fmla="*/ 883052 h 2827648"/>
                <a:gd name="connsiteX202" fmla="*/ 2411917 w 2918936"/>
                <a:gd name="connsiteY202" fmla="*/ 916605 h 2827648"/>
                <a:gd name="connsiteX203" fmla="*/ 2508947 w 2918936"/>
                <a:gd name="connsiteY203" fmla="*/ 1156548 h 2827648"/>
                <a:gd name="connsiteX204" fmla="*/ 2610339 w 2918936"/>
                <a:gd name="connsiteY204" fmla="*/ 1407159 h 2827648"/>
                <a:gd name="connsiteX205" fmla="*/ 2738249 w 2918936"/>
                <a:gd name="connsiteY205" fmla="*/ 1721837 h 2827648"/>
                <a:gd name="connsiteX206" fmla="*/ 2881330 w 2918936"/>
                <a:gd name="connsiteY206" fmla="*/ 2075558 h 2827648"/>
                <a:gd name="connsiteX207" fmla="*/ 2916038 w 2918936"/>
                <a:gd name="connsiteY207" fmla="*/ 2161272 h 2827648"/>
                <a:gd name="connsiteX208" fmla="*/ 2914743 w 2918936"/>
                <a:gd name="connsiteY208" fmla="*/ 2187451 h 2827648"/>
                <a:gd name="connsiteX209" fmla="*/ 2832323 w 2918936"/>
                <a:gd name="connsiteY209" fmla="*/ 2291687 h 2827648"/>
                <a:gd name="connsiteX210" fmla="*/ 2688875 w 2918936"/>
                <a:gd name="connsiteY210" fmla="*/ 2389645 h 2827648"/>
                <a:gd name="connsiteX211" fmla="*/ 2484767 w 2918936"/>
                <a:gd name="connsiteY211" fmla="*/ 2458864 h 2827648"/>
                <a:gd name="connsiteX212" fmla="*/ 2239701 w 2918936"/>
                <a:gd name="connsiteY212" fmla="*/ 2476964 h 2827648"/>
                <a:gd name="connsiteX213" fmla="*/ 1978872 w 2918936"/>
                <a:gd name="connsiteY213" fmla="*/ 2422411 h 2827648"/>
                <a:gd name="connsiteX214" fmla="*/ 1762800 w 2918936"/>
                <a:gd name="connsiteY214" fmla="*/ 2287436 h 2827648"/>
                <a:gd name="connsiteX215" fmla="*/ 1665066 w 2918936"/>
                <a:gd name="connsiteY215" fmla="*/ 2179428 h 2827648"/>
                <a:gd name="connsiteX216" fmla="*/ 1664165 w 2918936"/>
                <a:gd name="connsiteY216" fmla="*/ 2167380 h 2827648"/>
                <a:gd name="connsiteX217" fmla="*/ 1721618 w 2918936"/>
                <a:gd name="connsiteY217" fmla="*/ 2018922 h 2827648"/>
                <a:gd name="connsiteX218" fmla="*/ 1817718 w 2918936"/>
                <a:gd name="connsiteY218" fmla="*/ 1771914 h 2827648"/>
                <a:gd name="connsiteX219" fmla="*/ 1953988 w 2918936"/>
                <a:gd name="connsiteY219" fmla="*/ 1422247 h 2827648"/>
                <a:gd name="connsiteX220" fmla="*/ 2075085 w 2918936"/>
                <a:gd name="connsiteY220" fmla="*/ 1112495 h 2827648"/>
                <a:gd name="connsiteX221" fmla="*/ 2161024 w 2918936"/>
                <a:gd name="connsiteY221" fmla="*/ 892087 h 2827648"/>
                <a:gd name="connsiteX222" fmla="*/ 2163586 w 2918936"/>
                <a:gd name="connsiteY222" fmla="*/ 884262 h 2827648"/>
                <a:gd name="connsiteX223" fmla="*/ 2135465 w 2918936"/>
                <a:gd name="connsiteY223" fmla="*/ 856929 h 2827648"/>
                <a:gd name="connsiteX224" fmla="*/ 2135521 w 2918936"/>
                <a:gd name="connsiteY224" fmla="*/ 847584 h 2827648"/>
                <a:gd name="connsiteX225" fmla="*/ 2155704 w 2918936"/>
                <a:gd name="connsiteY225" fmla="*/ 828583 h 2827648"/>
                <a:gd name="connsiteX226" fmla="*/ 2171693 w 2918936"/>
                <a:gd name="connsiteY226" fmla="*/ 840321 h 2827648"/>
                <a:gd name="connsiteX227" fmla="*/ 2179941 w 2918936"/>
                <a:gd name="connsiteY227" fmla="*/ 840124 h 2827648"/>
                <a:gd name="connsiteX228" fmla="*/ 2197731 w 2918936"/>
                <a:gd name="connsiteY228" fmla="*/ 839252 h 2827648"/>
                <a:gd name="connsiteX229" fmla="*/ 2207414 w 2918936"/>
                <a:gd name="connsiteY229" fmla="*/ 829371 h 2827648"/>
                <a:gd name="connsiteX230" fmla="*/ 2214564 w 2918936"/>
                <a:gd name="connsiteY230" fmla="*/ 783714 h 2827648"/>
                <a:gd name="connsiteX231" fmla="*/ 2233564 w 2918936"/>
                <a:gd name="connsiteY231" fmla="*/ 662842 h 2827648"/>
                <a:gd name="connsiteX232" fmla="*/ 2233452 w 2918936"/>
                <a:gd name="connsiteY232" fmla="*/ 662842 h 2827648"/>
                <a:gd name="connsiteX233" fmla="*/ 2240151 w 2918936"/>
                <a:gd name="connsiteY233" fmla="*/ 620168 h 2827648"/>
                <a:gd name="connsiteX234" fmla="*/ 2256421 w 2918936"/>
                <a:gd name="connsiteY234" fmla="*/ 611047 h 2827648"/>
                <a:gd name="connsiteX235" fmla="*/ 2259349 w 2918936"/>
                <a:gd name="connsiteY235" fmla="*/ 579971 h 2827648"/>
                <a:gd name="connsiteX236" fmla="*/ 2255549 w 2918936"/>
                <a:gd name="connsiteY236" fmla="*/ 575242 h 2827648"/>
                <a:gd name="connsiteX237" fmla="*/ 2223093 w 2918936"/>
                <a:gd name="connsiteY237" fmla="*/ 511259 h 2827648"/>
                <a:gd name="connsiteX238" fmla="*/ 2236182 w 2918936"/>
                <a:gd name="connsiteY238" fmla="*/ 446854 h 2827648"/>
                <a:gd name="connsiteX239" fmla="*/ 2236436 w 2918936"/>
                <a:gd name="connsiteY239" fmla="*/ 422955 h 2827648"/>
                <a:gd name="connsiteX240" fmla="*/ 2223009 w 2918936"/>
                <a:gd name="connsiteY240" fmla="*/ 411330 h 2827648"/>
                <a:gd name="connsiteX241" fmla="*/ 2207724 w 2918936"/>
                <a:gd name="connsiteY241" fmla="*/ 415552 h 2827648"/>
                <a:gd name="connsiteX242" fmla="*/ 2067738 w 2918936"/>
                <a:gd name="connsiteY242" fmla="*/ 443560 h 2827648"/>
                <a:gd name="connsiteX243" fmla="*/ 1947626 w 2918936"/>
                <a:gd name="connsiteY243" fmla="*/ 427938 h 2827648"/>
                <a:gd name="connsiteX244" fmla="*/ 1819689 w 2918936"/>
                <a:gd name="connsiteY244" fmla="*/ 393680 h 2827648"/>
                <a:gd name="connsiteX245" fmla="*/ 1558775 w 2918936"/>
                <a:gd name="connsiteY245" fmla="*/ 418480 h 2827648"/>
                <a:gd name="connsiteX246" fmla="*/ 1530429 w 2918936"/>
                <a:gd name="connsiteY246" fmla="*/ 431372 h 2827648"/>
                <a:gd name="connsiteX247" fmla="*/ 1526066 w 2918936"/>
                <a:gd name="connsiteY247" fmla="*/ 435144 h 2827648"/>
                <a:gd name="connsiteX248" fmla="*/ 1528459 w 2918936"/>
                <a:gd name="connsiteY248" fmla="*/ 463574 h 2827648"/>
                <a:gd name="connsiteX249" fmla="*/ 1530654 w 2918936"/>
                <a:gd name="connsiteY249" fmla="*/ 485277 h 2827648"/>
                <a:gd name="connsiteX250" fmla="*/ 1513483 w 2918936"/>
                <a:gd name="connsiteY250" fmla="*/ 504503 h 2827648"/>
                <a:gd name="connsiteX251" fmla="*/ 1500450 w 2918936"/>
                <a:gd name="connsiteY251" fmla="*/ 506333 h 2827648"/>
                <a:gd name="connsiteX252" fmla="*/ 1498761 w 2918936"/>
                <a:gd name="connsiteY252" fmla="*/ 604714 h 2827648"/>
                <a:gd name="connsiteX253" fmla="*/ 1520633 w 2918936"/>
                <a:gd name="connsiteY253" fmla="*/ 602321 h 2827648"/>
                <a:gd name="connsiteX254" fmla="*/ 1530739 w 2918936"/>
                <a:gd name="connsiteY254" fmla="*/ 610738 h 2827648"/>
                <a:gd name="connsiteX255" fmla="*/ 1530288 w 2918936"/>
                <a:gd name="connsiteY255" fmla="*/ 637282 h 2827648"/>
                <a:gd name="connsiteX256" fmla="*/ 1525841 w 2918936"/>
                <a:gd name="connsiteY256" fmla="*/ 715762 h 2827648"/>
                <a:gd name="connsiteX257" fmla="*/ 1525559 w 2918936"/>
                <a:gd name="connsiteY257" fmla="*/ 2359498 h 2827648"/>
                <a:gd name="connsiteX258" fmla="*/ 1529050 w 2918936"/>
                <a:gd name="connsiteY258" fmla="*/ 2378667 h 2827648"/>
                <a:gd name="connsiteX259" fmla="*/ 1529725 w 2918936"/>
                <a:gd name="connsiteY259" fmla="*/ 2412953 h 2827648"/>
                <a:gd name="connsiteX260" fmla="*/ 1517537 w 2918936"/>
                <a:gd name="connsiteY260" fmla="*/ 2419399 h 2827648"/>
                <a:gd name="connsiteX261" fmla="*/ 1543181 w 2918936"/>
                <a:gd name="connsiteY261" fmla="*/ 2449124 h 2827648"/>
                <a:gd name="connsiteX262" fmla="*/ 1589204 w 2918936"/>
                <a:gd name="connsiteY262" fmla="*/ 2470687 h 2827648"/>
                <a:gd name="connsiteX263" fmla="*/ 1741378 w 2918936"/>
                <a:gd name="connsiteY263" fmla="*/ 2485155 h 2827648"/>
                <a:gd name="connsiteX264" fmla="*/ 1870639 w 2918936"/>
                <a:gd name="connsiteY264" fmla="*/ 2513163 h 2827648"/>
                <a:gd name="connsiteX265" fmla="*/ 1919280 w 2918936"/>
                <a:gd name="connsiteY265" fmla="*/ 2536471 h 2827648"/>
                <a:gd name="connsiteX266" fmla="*/ 1935269 w 2918936"/>
                <a:gd name="connsiteY266" fmla="*/ 2568758 h 2827648"/>
                <a:gd name="connsiteX267" fmla="*/ 1952637 w 2918936"/>
                <a:gd name="connsiteY267" fmla="*/ 2596654 h 2827648"/>
                <a:gd name="connsiteX268" fmla="*/ 1990525 w 2918936"/>
                <a:gd name="connsiteY268" fmla="*/ 2625281 h 2827648"/>
                <a:gd name="connsiteX269" fmla="*/ 2001081 w 2918936"/>
                <a:gd name="connsiteY269" fmla="*/ 2656583 h 2827648"/>
                <a:gd name="connsiteX270" fmla="*/ 2001278 w 2918936"/>
                <a:gd name="connsiteY270" fmla="*/ 2700186 h 2827648"/>
                <a:gd name="connsiteX271" fmla="*/ 1974762 w 2918936"/>
                <a:gd name="connsiteY271" fmla="*/ 2747673 h 2827648"/>
                <a:gd name="connsiteX272" fmla="*/ 1902053 w 2918936"/>
                <a:gd name="connsiteY272" fmla="*/ 2778356 h 2827648"/>
                <a:gd name="connsiteX273" fmla="*/ 1692286 w 2918936"/>
                <a:gd name="connsiteY273" fmla="*/ 2815625 h 2827648"/>
                <a:gd name="connsiteX274" fmla="*/ 1495215 w 2918936"/>
                <a:gd name="connsiteY274" fmla="*/ 2826659 h 2827648"/>
                <a:gd name="connsiteX275" fmla="*/ 1341296 w 2918936"/>
                <a:gd name="connsiteY275" fmla="*/ 2825759 h 2827648"/>
                <a:gd name="connsiteX276" fmla="*/ 1058820 w 2918936"/>
                <a:gd name="connsiteY276" fmla="*/ 2794063 h 2827648"/>
                <a:gd name="connsiteX277" fmla="*/ 945295 w 2918936"/>
                <a:gd name="connsiteY277" fmla="*/ 2758848 h 2827648"/>
                <a:gd name="connsiteX278" fmla="*/ 908532 w 2918936"/>
                <a:gd name="connsiteY278" fmla="*/ 2734415 h 2827648"/>
                <a:gd name="connsiteX279" fmla="*/ 898258 w 2918936"/>
                <a:gd name="connsiteY279" fmla="*/ 2709897 h 2827648"/>
                <a:gd name="connsiteX280" fmla="*/ 898089 w 2918936"/>
                <a:gd name="connsiteY280" fmla="*/ 2657371 h 2827648"/>
                <a:gd name="connsiteX281" fmla="*/ 922804 w 2918936"/>
                <a:gd name="connsiteY281" fmla="*/ 2610334 h 2827648"/>
                <a:gd name="connsiteX282" fmla="*/ 967195 w 2918936"/>
                <a:gd name="connsiteY282" fmla="*/ 2586154 h 2827648"/>
                <a:gd name="connsiteX283" fmla="*/ 976906 w 2918936"/>
                <a:gd name="connsiteY283" fmla="*/ 2570362 h 2827648"/>
                <a:gd name="connsiteX284" fmla="*/ 1000805 w 2918936"/>
                <a:gd name="connsiteY284" fmla="*/ 2529434 h 2827648"/>
                <a:gd name="connsiteX285" fmla="*/ 1098369 w 2918936"/>
                <a:gd name="connsiteY285" fmla="*/ 2497034 h 2827648"/>
                <a:gd name="connsiteX286" fmla="*/ 1276243 w 2918936"/>
                <a:gd name="connsiteY286" fmla="*/ 2473333 h 2827648"/>
                <a:gd name="connsiteX287" fmla="*/ 1329473 w 2918936"/>
                <a:gd name="connsiteY287" fmla="*/ 2469673 h 2827648"/>
                <a:gd name="connsiteX288" fmla="*/ 1339804 w 2918936"/>
                <a:gd name="connsiteY288" fmla="*/ 2465760 h 2827648"/>
                <a:gd name="connsiteX289" fmla="*/ 1382506 w 2918936"/>
                <a:gd name="connsiteY289" fmla="*/ 2419258 h 2827648"/>
                <a:gd name="connsiteX290" fmla="*/ 1371584 w 2918936"/>
                <a:gd name="connsiteY290" fmla="*/ 2412812 h 2827648"/>
                <a:gd name="connsiteX291" fmla="*/ 1370740 w 2918936"/>
                <a:gd name="connsiteY291" fmla="*/ 2399751 h 2827648"/>
                <a:gd name="connsiteX292" fmla="*/ 1375581 w 2918936"/>
                <a:gd name="connsiteY292" fmla="*/ 2372897 h 2827648"/>
                <a:gd name="connsiteX293" fmla="*/ 1375947 w 2918936"/>
                <a:gd name="connsiteY293" fmla="*/ 2365944 h 2827648"/>
                <a:gd name="connsiteX294" fmla="*/ 1375806 w 2918936"/>
                <a:gd name="connsiteY294" fmla="*/ 652820 h 2827648"/>
                <a:gd name="connsiteX295" fmla="*/ 1372260 w 2918936"/>
                <a:gd name="connsiteY295" fmla="*/ 641786 h 2827648"/>
                <a:gd name="connsiteX296" fmla="*/ 1370768 w 2918936"/>
                <a:gd name="connsiteY296" fmla="*/ 635058 h 2827648"/>
                <a:gd name="connsiteX297" fmla="*/ 1370627 w 2918936"/>
                <a:gd name="connsiteY297" fmla="*/ 611920 h 2827648"/>
                <a:gd name="connsiteX298" fmla="*/ 1381605 w 2918936"/>
                <a:gd name="connsiteY298" fmla="*/ 602490 h 2827648"/>
                <a:gd name="connsiteX299" fmla="*/ 1404575 w 2918936"/>
                <a:gd name="connsiteY299" fmla="*/ 605023 h 2827648"/>
                <a:gd name="connsiteX300" fmla="*/ 1402801 w 2918936"/>
                <a:gd name="connsiteY300" fmla="*/ 506417 h 2827648"/>
                <a:gd name="connsiteX301" fmla="*/ 1384561 w 2918936"/>
                <a:gd name="connsiteY301" fmla="*/ 504109 h 2827648"/>
                <a:gd name="connsiteX302" fmla="*/ 1370711 w 2918936"/>
                <a:gd name="connsiteY302" fmla="*/ 488852 h 2827648"/>
                <a:gd name="connsiteX303" fmla="*/ 1371865 w 2918936"/>
                <a:gd name="connsiteY303" fmla="*/ 466136 h 2827648"/>
                <a:gd name="connsiteX304" fmla="*/ 1376003 w 2918936"/>
                <a:gd name="connsiteY304" fmla="*/ 440605 h 2827648"/>
                <a:gd name="connsiteX305" fmla="*/ 1369445 w 2918936"/>
                <a:gd name="connsiteY305" fmla="*/ 430556 h 2827648"/>
                <a:gd name="connsiteX306" fmla="*/ 1151121 w 2918936"/>
                <a:gd name="connsiteY306" fmla="*/ 383378 h 2827648"/>
                <a:gd name="connsiteX307" fmla="*/ 1031628 w 2918936"/>
                <a:gd name="connsiteY307" fmla="*/ 405756 h 2827648"/>
                <a:gd name="connsiteX308" fmla="*/ 896456 w 2918936"/>
                <a:gd name="connsiteY308" fmla="*/ 440211 h 2827648"/>
                <a:gd name="connsiteX309" fmla="*/ 808040 w 2918936"/>
                <a:gd name="connsiteY309" fmla="*/ 440971 h 2827648"/>
                <a:gd name="connsiteX310" fmla="*/ 684466 w 2918936"/>
                <a:gd name="connsiteY310" fmla="*/ 412315 h 2827648"/>
                <a:gd name="connsiteX311" fmla="*/ 664423 w 2918936"/>
                <a:gd name="connsiteY311" fmla="*/ 426305 h 2827648"/>
                <a:gd name="connsiteX312" fmla="*/ 670560 w 2918936"/>
                <a:gd name="connsiteY312" fmla="*/ 474581 h 2827648"/>
                <a:gd name="connsiteX313" fmla="*/ 679117 w 2918936"/>
                <a:gd name="connsiteY313" fmla="*/ 521730 h 2827648"/>
                <a:gd name="connsiteX314" fmla="*/ 640835 w 2918936"/>
                <a:gd name="connsiteY314" fmla="*/ 577099 h 2827648"/>
                <a:gd name="connsiteX315" fmla="*/ 644606 w 2918936"/>
                <a:gd name="connsiteY315" fmla="*/ 611132 h 2827648"/>
                <a:gd name="connsiteX316" fmla="*/ 661411 w 2918936"/>
                <a:gd name="connsiteY316" fmla="*/ 627064 h 2827648"/>
                <a:gd name="connsiteX317" fmla="*/ 692544 w 2918936"/>
                <a:gd name="connsiteY317" fmla="*/ 822813 h 2827648"/>
                <a:gd name="connsiteX318" fmla="*/ 698596 w 2918936"/>
                <a:gd name="connsiteY318" fmla="*/ 841363 h 2827648"/>
                <a:gd name="connsiteX319" fmla="*/ 717878 w 2918936"/>
                <a:gd name="connsiteY319" fmla="*/ 838576 h 2827648"/>
                <a:gd name="connsiteX320" fmla="*/ 728097 w 2918936"/>
                <a:gd name="connsiteY320" fmla="*/ 840912 h 2827648"/>
                <a:gd name="connsiteX321" fmla="*/ 751826 w 2918936"/>
                <a:gd name="connsiteY321" fmla="*/ 831877 h 2827648"/>
                <a:gd name="connsiteX322" fmla="*/ 758779 w 2918936"/>
                <a:gd name="connsiteY322" fmla="*/ 869906 h 2827648"/>
                <a:gd name="connsiteX323" fmla="*/ 735641 w 2918936"/>
                <a:gd name="connsiteY323" fmla="*/ 882995 h 2827648"/>
                <a:gd name="connsiteX324" fmla="*/ 748645 w 2918936"/>
                <a:gd name="connsiteY324" fmla="*/ 916549 h 2827648"/>
                <a:gd name="connsiteX325" fmla="*/ 845675 w 2918936"/>
                <a:gd name="connsiteY325" fmla="*/ 1156491 h 2827648"/>
                <a:gd name="connsiteX326" fmla="*/ 947068 w 2918936"/>
                <a:gd name="connsiteY326" fmla="*/ 1407103 h 2827648"/>
                <a:gd name="connsiteX327" fmla="*/ 1074977 w 2918936"/>
                <a:gd name="connsiteY327" fmla="*/ 1721781 h 2827648"/>
                <a:gd name="connsiteX328" fmla="*/ 1218059 w 2918936"/>
                <a:gd name="connsiteY328" fmla="*/ 2075502 h 2827648"/>
                <a:gd name="connsiteX329" fmla="*/ 1252767 w 2918936"/>
                <a:gd name="connsiteY329" fmla="*/ 2161216 h 2827648"/>
                <a:gd name="connsiteX330" fmla="*/ 1251444 w 2918936"/>
                <a:gd name="connsiteY330" fmla="*/ 2187394 h 2827648"/>
                <a:gd name="connsiteX331" fmla="*/ 1169023 w 2918936"/>
                <a:gd name="connsiteY331" fmla="*/ 2291630 h 2827648"/>
                <a:gd name="connsiteX332" fmla="*/ 1025576 w 2918936"/>
                <a:gd name="connsiteY332" fmla="*/ 2389589 h 2827648"/>
                <a:gd name="connsiteX333" fmla="*/ 821467 w 2918936"/>
                <a:gd name="connsiteY333" fmla="*/ 2458808 h 2827648"/>
                <a:gd name="connsiteX334" fmla="*/ 576401 w 2918936"/>
                <a:gd name="connsiteY334" fmla="*/ 2476907 h 2827648"/>
                <a:gd name="connsiteX335" fmla="*/ 315572 w 2918936"/>
                <a:gd name="connsiteY335" fmla="*/ 2422355 h 2827648"/>
                <a:gd name="connsiteX336" fmla="*/ 99500 w 2918936"/>
                <a:gd name="connsiteY336" fmla="*/ 2287380 h 2827648"/>
                <a:gd name="connsiteX337" fmla="*/ 1766 w 2918936"/>
                <a:gd name="connsiteY337" fmla="*/ 2179372 h 2827648"/>
                <a:gd name="connsiteX338" fmla="*/ 866 w 2918936"/>
                <a:gd name="connsiteY338" fmla="*/ 2167324 h 2827648"/>
                <a:gd name="connsiteX339" fmla="*/ 58318 w 2918936"/>
                <a:gd name="connsiteY339" fmla="*/ 2018866 h 2827648"/>
                <a:gd name="connsiteX340" fmla="*/ 154419 w 2918936"/>
                <a:gd name="connsiteY340" fmla="*/ 1771858 h 2827648"/>
                <a:gd name="connsiteX341" fmla="*/ 290688 w 2918936"/>
                <a:gd name="connsiteY341" fmla="*/ 1422190 h 2827648"/>
                <a:gd name="connsiteX342" fmla="*/ 411786 w 2918936"/>
                <a:gd name="connsiteY342" fmla="*/ 1112438 h 2827648"/>
                <a:gd name="connsiteX343" fmla="*/ 497725 w 2918936"/>
                <a:gd name="connsiteY343" fmla="*/ 892031 h 2827648"/>
                <a:gd name="connsiteX344" fmla="*/ 500286 w 2918936"/>
                <a:gd name="connsiteY344" fmla="*/ 884206 h 2827648"/>
                <a:gd name="connsiteX345" fmla="*/ 472165 w 2918936"/>
                <a:gd name="connsiteY345" fmla="*/ 856873 h 2827648"/>
                <a:gd name="connsiteX346" fmla="*/ 472222 w 2918936"/>
                <a:gd name="connsiteY346" fmla="*/ 847527 h 2827648"/>
                <a:gd name="connsiteX347" fmla="*/ 492404 w 2918936"/>
                <a:gd name="connsiteY347" fmla="*/ 828527 h 2827648"/>
                <a:gd name="connsiteX348" fmla="*/ 508393 w 2918936"/>
                <a:gd name="connsiteY348" fmla="*/ 840265 h 2827648"/>
                <a:gd name="connsiteX349" fmla="*/ 516641 w 2918936"/>
                <a:gd name="connsiteY349" fmla="*/ 840068 h 2827648"/>
                <a:gd name="connsiteX350" fmla="*/ 534431 w 2918936"/>
                <a:gd name="connsiteY350" fmla="*/ 839195 h 2827648"/>
                <a:gd name="connsiteX351" fmla="*/ 544114 w 2918936"/>
                <a:gd name="connsiteY351" fmla="*/ 829315 h 2827648"/>
                <a:gd name="connsiteX352" fmla="*/ 551264 w 2918936"/>
                <a:gd name="connsiteY352" fmla="*/ 783657 h 2827648"/>
                <a:gd name="connsiteX353" fmla="*/ 576711 w 2918936"/>
                <a:gd name="connsiteY353" fmla="*/ 621265 h 2827648"/>
                <a:gd name="connsiteX354" fmla="*/ 593460 w 2918936"/>
                <a:gd name="connsiteY354" fmla="*/ 610569 h 2827648"/>
                <a:gd name="connsiteX355" fmla="*/ 595909 w 2918936"/>
                <a:gd name="connsiteY355" fmla="*/ 581125 h 2827648"/>
                <a:gd name="connsiteX356" fmla="*/ 591743 w 2918936"/>
                <a:gd name="connsiteY356" fmla="*/ 574510 h 2827648"/>
                <a:gd name="connsiteX357" fmla="*/ 571841 w 2918936"/>
                <a:gd name="connsiteY357" fmla="*/ 559675 h 2827648"/>
                <a:gd name="connsiteX358" fmla="*/ 556697 w 2918936"/>
                <a:gd name="connsiteY358" fmla="*/ 522153 h 2827648"/>
                <a:gd name="connsiteX359" fmla="*/ 573502 w 2918936"/>
                <a:gd name="connsiteY359" fmla="*/ 502139 h 2827648"/>
                <a:gd name="connsiteX360" fmla="*/ 594051 w 2918936"/>
                <a:gd name="connsiteY360" fmla="*/ 515284 h 2827648"/>
                <a:gd name="connsiteX361" fmla="*/ 624930 w 2918936"/>
                <a:gd name="connsiteY361" fmla="*/ 535889 h 2827648"/>
                <a:gd name="connsiteX362" fmla="*/ 631996 w 2918936"/>
                <a:gd name="connsiteY362" fmla="*/ 536255 h 2827648"/>
                <a:gd name="connsiteX363" fmla="*/ 640243 w 2918936"/>
                <a:gd name="connsiteY363" fmla="*/ 531104 h 2827648"/>
                <a:gd name="connsiteX364" fmla="*/ 627942 w 2918936"/>
                <a:gd name="connsiteY364" fmla="*/ 460956 h 2827648"/>
                <a:gd name="connsiteX365" fmla="*/ 611419 w 2918936"/>
                <a:gd name="connsiteY365" fmla="*/ 442350 h 2827648"/>
                <a:gd name="connsiteX366" fmla="*/ 587239 w 2918936"/>
                <a:gd name="connsiteY366" fmla="*/ 441703 h 2827648"/>
                <a:gd name="connsiteX367" fmla="*/ 576880 w 2918936"/>
                <a:gd name="connsiteY367" fmla="*/ 451470 h 2827648"/>
                <a:gd name="connsiteX368" fmla="*/ 526690 w 2918936"/>
                <a:gd name="connsiteY368" fmla="*/ 450344 h 2827648"/>
                <a:gd name="connsiteX369" fmla="*/ 525536 w 2918936"/>
                <a:gd name="connsiteY369" fmla="*/ 350359 h 2827648"/>
                <a:gd name="connsiteX370" fmla="*/ 578822 w 2918936"/>
                <a:gd name="connsiteY370" fmla="*/ 349908 h 2827648"/>
                <a:gd name="connsiteX371" fmla="*/ 583185 w 2918936"/>
                <a:gd name="connsiteY371" fmla="*/ 354046 h 2827648"/>
                <a:gd name="connsiteX372" fmla="*/ 601201 w 2918936"/>
                <a:gd name="connsiteY372" fmla="*/ 338508 h 2827648"/>
                <a:gd name="connsiteX373" fmla="*/ 655134 w 2918936"/>
                <a:gd name="connsiteY373" fmla="*/ 331978 h 2827648"/>
                <a:gd name="connsiteX374" fmla="*/ 695500 w 2918936"/>
                <a:gd name="connsiteY374" fmla="*/ 352583 h 2827648"/>
                <a:gd name="connsiteX375" fmla="*/ 763649 w 2918936"/>
                <a:gd name="connsiteY375" fmla="*/ 380506 h 2827648"/>
                <a:gd name="connsiteX376" fmla="*/ 852572 w 2918936"/>
                <a:gd name="connsiteY376" fmla="*/ 368994 h 2827648"/>
                <a:gd name="connsiteX377" fmla="*/ 965956 w 2918936"/>
                <a:gd name="connsiteY377" fmla="*/ 315313 h 2827648"/>
                <a:gd name="connsiteX378" fmla="*/ 1097440 w 2918936"/>
                <a:gd name="connsiteY378" fmla="*/ 264054 h 2827648"/>
                <a:gd name="connsiteX379" fmla="*/ 1238608 w 2918936"/>
                <a:gd name="connsiteY379" fmla="*/ 267629 h 2827648"/>
                <a:gd name="connsiteX380" fmla="*/ 1368206 w 2918936"/>
                <a:gd name="connsiteY380" fmla="*/ 308220 h 2827648"/>
                <a:gd name="connsiteX381" fmla="*/ 1374399 w 2918936"/>
                <a:gd name="connsiteY381" fmla="*/ 310106 h 2827648"/>
                <a:gd name="connsiteX382" fmla="*/ 1380001 w 2918936"/>
                <a:gd name="connsiteY382" fmla="*/ 250430 h 2827648"/>
                <a:gd name="connsiteX383" fmla="*/ 1412428 w 2918936"/>
                <a:gd name="connsiteY383" fmla="*/ 199480 h 2827648"/>
                <a:gd name="connsiteX384" fmla="*/ 1390641 w 2918936"/>
                <a:gd name="connsiteY384" fmla="*/ 197509 h 2827648"/>
                <a:gd name="connsiteX385" fmla="*/ 1379803 w 2918936"/>
                <a:gd name="connsiteY385" fmla="*/ 186194 h 2827648"/>
                <a:gd name="connsiteX386" fmla="*/ 1379888 w 2918936"/>
                <a:gd name="connsiteY386" fmla="*/ 169276 h 2827648"/>
                <a:gd name="connsiteX387" fmla="*/ 1389909 w 2918936"/>
                <a:gd name="connsiteY387" fmla="*/ 160803 h 2827648"/>
                <a:gd name="connsiteX388" fmla="*/ 1412316 w 2918936"/>
                <a:gd name="connsiteY388" fmla="*/ 162576 h 2827648"/>
                <a:gd name="connsiteX389" fmla="*/ 1413019 w 2918936"/>
                <a:gd name="connsiteY389" fmla="*/ 160184 h 2827648"/>
                <a:gd name="connsiteX390" fmla="*/ 1407333 w 2918936"/>
                <a:gd name="connsiteY390" fmla="*/ 155286 h 2827648"/>
                <a:gd name="connsiteX391" fmla="*/ 1407727 w 2918936"/>
                <a:gd name="connsiteY391" fmla="*/ 15582 h 2827648"/>
                <a:gd name="connsiteX392" fmla="*/ 1458368 w 2918936"/>
                <a:gd name="connsiteY392" fmla="*/ 551 h 282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918936" h="2827648">
                  <a:moveTo>
                    <a:pt x="440667" y="2021258"/>
                  </a:moveTo>
                  <a:cubicBezTo>
                    <a:pt x="461948" y="2021455"/>
                    <a:pt x="478556" y="2035276"/>
                    <a:pt x="478640" y="2052306"/>
                  </a:cubicBezTo>
                  <a:cubicBezTo>
                    <a:pt x="478696" y="2070491"/>
                    <a:pt x="462454" y="2085241"/>
                    <a:pt x="441033" y="2085494"/>
                  </a:cubicBezTo>
                  <a:cubicBezTo>
                    <a:pt x="440892" y="2082623"/>
                    <a:pt x="440695" y="2080315"/>
                    <a:pt x="440695" y="2077978"/>
                  </a:cubicBezTo>
                  <a:cubicBezTo>
                    <a:pt x="440667" y="2059062"/>
                    <a:pt x="440667" y="2040174"/>
                    <a:pt x="440667" y="2021258"/>
                  </a:cubicBezTo>
                  <a:close/>
                  <a:moveTo>
                    <a:pt x="778089" y="1988971"/>
                  </a:moveTo>
                  <a:cubicBezTo>
                    <a:pt x="778089" y="2007128"/>
                    <a:pt x="778089" y="2025340"/>
                    <a:pt x="778089" y="2043553"/>
                  </a:cubicBezTo>
                  <a:cubicBezTo>
                    <a:pt x="758160" y="2042342"/>
                    <a:pt x="745690" y="2030632"/>
                    <a:pt x="747041" y="2014672"/>
                  </a:cubicBezTo>
                  <a:cubicBezTo>
                    <a:pt x="748420" y="1998176"/>
                    <a:pt x="760890" y="1987705"/>
                    <a:pt x="778089" y="1988971"/>
                  </a:cubicBezTo>
                  <a:close/>
                  <a:moveTo>
                    <a:pt x="778765" y="1920907"/>
                  </a:moveTo>
                  <a:cubicBezTo>
                    <a:pt x="778765" y="1929549"/>
                    <a:pt x="778765" y="1937769"/>
                    <a:pt x="778765" y="1947058"/>
                  </a:cubicBezTo>
                  <a:cubicBezTo>
                    <a:pt x="773839" y="1947790"/>
                    <a:pt x="770039" y="1948296"/>
                    <a:pt x="766267" y="1948944"/>
                  </a:cubicBezTo>
                  <a:cubicBezTo>
                    <a:pt x="746140" y="1952350"/>
                    <a:pt x="728378" y="1960063"/>
                    <a:pt x="714388" y="1975657"/>
                  </a:cubicBezTo>
                  <a:cubicBezTo>
                    <a:pt x="690630" y="2002117"/>
                    <a:pt x="687759" y="2058894"/>
                    <a:pt x="734515" y="2079246"/>
                  </a:cubicBezTo>
                  <a:cubicBezTo>
                    <a:pt x="745324" y="2083947"/>
                    <a:pt x="757006" y="2086649"/>
                    <a:pt x="768040" y="2090899"/>
                  </a:cubicBezTo>
                  <a:cubicBezTo>
                    <a:pt x="772797" y="2092729"/>
                    <a:pt x="776935" y="2096135"/>
                    <a:pt x="781355" y="2098809"/>
                  </a:cubicBezTo>
                  <a:cubicBezTo>
                    <a:pt x="781017" y="2099344"/>
                    <a:pt x="780651" y="2099879"/>
                    <a:pt x="780313" y="2100414"/>
                  </a:cubicBezTo>
                  <a:cubicBezTo>
                    <a:pt x="814148" y="2103172"/>
                    <a:pt x="847983" y="2105903"/>
                    <a:pt x="883057" y="2108718"/>
                  </a:cubicBezTo>
                  <a:cubicBezTo>
                    <a:pt x="877258" y="2087465"/>
                    <a:pt x="864197" y="2074348"/>
                    <a:pt x="846998" y="2066016"/>
                  </a:cubicBezTo>
                  <a:cubicBezTo>
                    <a:pt x="833768" y="2059598"/>
                    <a:pt x="819159" y="2056051"/>
                    <a:pt x="805309" y="2050900"/>
                  </a:cubicBezTo>
                  <a:cubicBezTo>
                    <a:pt x="802776" y="2049942"/>
                    <a:pt x="798976" y="2047437"/>
                    <a:pt x="798920" y="2045551"/>
                  </a:cubicBezTo>
                  <a:cubicBezTo>
                    <a:pt x="798441" y="2026663"/>
                    <a:pt x="798638" y="2007747"/>
                    <a:pt x="798638" y="1988015"/>
                  </a:cubicBezTo>
                  <a:cubicBezTo>
                    <a:pt x="819328" y="1990238"/>
                    <a:pt x="825070" y="2004707"/>
                    <a:pt x="828701" y="2020555"/>
                  </a:cubicBezTo>
                  <a:cubicBezTo>
                    <a:pt x="844943" y="2020555"/>
                    <a:pt x="860510" y="2020555"/>
                    <a:pt x="876836" y="2020555"/>
                  </a:cubicBezTo>
                  <a:cubicBezTo>
                    <a:pt x="875541" y="2001836"/>
                    <a:pt x="869743" y="1985819"/>
                    <a:pt x="857132" y="1972617"/>
                  </a:cubicBezTo>
                  <a:cubicBezTo>
                    <a:pt x="843395" y="1958205"/>
                    <a:pt x="825774" y="1951646"/>
                    <a:pt x="806604" y="1948831"/>
                  </a:cubicBezTo>
                  <a:cubicBezTo>
                    <a:pt x="800327" y="1947902"/>
                    <a:pt x="797906" y="1945538"/>
                    <a:pt x="798525" y="1939120"/>
                  </a:cubicBezTo>
                  <a:cubicBezTo>
                    <a:pt x="799088" y="1933096"/>
                    <a:pt x="798638" y="1926987"/>
                    <a:pt x="798638" y="1920907"/>
                  </a:cubicBezTo>
                  <a:cubicBezTo>
                    <a:pt x="791207" y="1920907"/>
                    <a:pt x="785380" y="1920907"/>
                    <a:pt x="778765" y="1920907"/>
                  </a:cubicBezTo>
                  <a:close/>
                  <a:moveTo>
                    <a:pt x="420090" y="1908465"/>
                  </a:moveTo>
                  <a:cubicBezTo>
                    <a:pt x="420090" y="1927156"/>
                    <a:pt x="420090" y="1945340"/>
                    <a:pt x="420090" y="1963581"/>
                  </a:cubicBezTo>
                  <a:cubicBezTo>
                    <a:pt x="399738" y="1961554"/>
                    <a:pt x="388253" y="1950914"/>
                    <a:pt x="389041" y="1935207"/>
                  </a:cubicBezTo>
                  <a:cubicBezTo>
                    <a:pt x="389857" y="1918965"/>
                    <a:pt x="401567" y="1908578"/>
                    <a:pt x="420090" y="1908465"/>
                  </a:cubicBezTo>
                  <a:close/>
                  <a:moveTo>
                    <a:pt x="420596" y="1840964"/>
                  </a:moveTo>
                  <a:cubicBezTo>
                    <a:pt x="420596" y="1849859"/>
                    <a:pt x="420596" y="1858079"/>
                    <a:pt x="420596" y="1865735"/>
                  </a:cubicBezTo>
                  <a:cubicBezTo>
                    <a:pt x="407648" y="1869226"/>
                    <a:pt x="395825" y="1871280"/>
                    <a:pt x="384903" y="1875559"/>
                  </a:cubicBezTo>
                  <a:cubicBezTo>
                    <a:pt x="355206" y="1887185"/>
                    <a:pt x="339386" y="1912519"/>
                    <a:pt x="340062" y="1945369"/>
                  </a:cubicBezTo>
                  <a:cubicBezTo>
                    <a:pt x="340625" y="1973011"/>
                    <a:pt x="356107" y="1992378"/>
                    <a:pt x="386874" y="2003384"/>
                  </a:cubicBezTo>
                  <a:cubicBezTo>
                    <a:pt x="395769" y="2006565"/>
                    <a:pt x="404917" y="2009155"/>
                    <a:pt x="414094" y="2011547"/>
                  </a:cubicBezTo>
                  <a:cubicBezTo>
                    <a:pt x="418879" y="2012814"/>
                    <a:pt x="420765" y="2014953"/>
                    <a:pt x="420681" y="2020133"/>
                  </a:cubicBezTo>
                  <a:cubicBezTo>
                    <a:pt x="420399" y="2040006"/>
                    <a:pt x="420596" y="2059879"/>
                    <a:pt x="420540" y="2079752"/>
                  </a:cubicBezTo>
                  <a:cubicBezTo>
                    <a:pt x="420540" y="2081666"/>
                    <a:pt x="420090" y="2083609"/>
                    <a:pt x="419836" y="2085523"/>
                  </a:cubicBezTo>
                  <a:cubicBezTo>
                    <a:pt x="400639" y="2083046"/>
                    <a:pt x="386283" y="2068521"/>
                    <a:pt x="383552" y="2050027"/>
                  </a:cubicBezTo>
                  <a:cubicBezTo>
                    <a:pt x="383074" y="2046874"/>
                    <a:pt x="380540" y="2041526"/>
                    <a:pt x="378739" y="2041442"/>
                  </a:cubicBezTo>
                  <a:cubicBezTo>
                    <a:pt x="364354" y="2040738"/>
                    <a:pt x="349914" y="2041047"/>
                    <a:pt x="334657" y="2041047"/>
                  </a:cubicBezTo>
                  <a:cubicBezTo>
                    <a:pt x="336600" y="2065002"/>
                    <a:pt x="342623" y="2085973"/>
                    <a:pt x="359513" y="2102272"/>
                  </a:cubicBezTo>
                  <a:cubicBezTo>
                    <a:pt x="362384" y="2105058"/>
                    <a:pt x="367986" y="2106382"/>
                    <a:pt x="372236" y="2106212"/>
                  </a:cubicBezTo>
                  <a:cubicBezTo>
                    <a:pt x="388506" y="2105593"/>
                    <a:pt x="404720" y="2103876"/>
                    <a:pt x="420990" y="2103004"/>
                  </a:cubicBezTo>
                  <a:cubicBezTo>
                    <a:pt x="447028" y="2101596"/>
                    <a:pt x="473094" y="2100724"/>
                    <a:pt x="499132" y="2099119"/>
                  </a:cubicBezTo>
                  <a:cubicBezTo>
                    <a:pt x="503495" y="2098866"/>
                    <a:pt x="509012" y="2097317"/>
                    <a:pt x="511771" y="2094334"/>
                  </a:cubicBezTo>
                  <a:cubicBezTo>
                    <a:pt x="534656" y="2069422"/>
                    <a:pt x="532573" y="2023060"/>
                    <a:pt x="508281" y="1999387"/>
                  </a:cubicBezTo>
                  <a:cubicBezTo>
                    <a:pt x="494122" y="1985678"/>
                    <a:pt x="476585" y="1979035"/>
                    <a:pt x="458119" y="1973827"/>
                  </a:cubicBezTo>
                  <a:cubicBezTo>
                    <a:pt x="440695" y="1968930"/>
                    <a:pt x="440751" y="1968704"/>
                    <a:pt x="440751" y="1950717"/>
                  </a:cubicBezTo>
                  <a:cubicBezTo>
                    <a:pt x="440751" y="1936643"/>
                    <a:pt x="440751" y="1922568"/>
                    <a:pt x="440751" y="1907621"/>
                  </a:cubicBezTo>
                  <a:cubicBezTo>
                    <a:pt x="461187" y="1910492"/>
                    <a:pt x="467380" y="1924201"/>
                    <a:pt x="470645" y="1940246"/>
                  </a:cubicBezTo>
                  <a:cubicBezTo>
                    <a:pt x="486859" y="1940246"/>
                    <a:pt x="502679" y="1940246"/>
                    <a:pt x="519090" y="1940246"/>
                  </a:cubicBezTo>
                  <a:cubicBezTo>
                    <a:pt x="514276" y="1892477"/>
                    <a:pt x="484101" y="1872913"/>
                    <a:pt x="440469" y="1867058"/>
                  </a:cubicBezTo>
                  <a:cubicBezTo>
                    <a:pt x="440469" y="1857994"/>
                    <a:pt x="440469" y="1849549"/>
                    <a:pt x="440469" y="1840964"/>
                  </a:cubicBezTo>
                  <a:cubicBezTo>
                    <a:pt x="433376" y="1840964"/>
                    <a:pt x="427352" y="1840964"/>
                    <a:pt x="420596" y="1840964"/>
                  </a:cubicBezTo>
                  <a:close/>
                  <a:moveTo>
                    <a:pt x="753571" y="1777122"/>
                  </a:moveTo>
                  <a:cubicBezTo>
                    <a:pt x="753571" y="1792097"/>
                    <a:pt x="753571" y="1806509"/>
                    <a:pt x="753571" y="1821513"/>
                  </a:cubicBezTo>
                  <a:cubicBezTo>
                    <a:pt x="777583" y="1821513"/>
                    <a:pt x="801143" y="1821513"/>
                    <a:pt x="825295" y="1821513"/>
                  </a:cubicBezTo>
                  <a:cubicBezTo>
                    <a:pt x="825295" y="1805975"/>
                    <a:pt x="825295" y="1791591"/>
                    <a:pt x="825295" y="1777122"/>
                  </a:cubicBezTo>
                  <a:cubicBezTo>
                    <a:pt x="801143" y="1777122"/>
                    <a:pt x="777526" y="1777122"/>
                    <a:pt x="753571" y="1777122"/>
                  </a:cubicBezTo>
                  <a:close/>
                  <a:moveTo>
                    <a:pt x="395910" y="1696953"/>
                  </a:moveTo>
                  <a:cubicBezTo>
                    <a:pt x="395910" y="1712041"/>
                    <a:pt x="395910" y="1726594"/>
                    <a:pt x="395910" y="1741401"/>
                  </a:cubicBezTo>
                  <a:cubicBezTo>
                    <a:pt x="419977" y="1741401"/>
                    <a:pt x="443284" y="1741401"/>
                    <a:pt x="467183" y="1741401"/>
                  </a:cubicBezTo>
                  <a:cubicBezTo>
                    <a:pt x="467183" y="1726538"/>
                    <a:pt x="467183" y="1712154"/>
                    <a:pt x="467183" y="1696953"/>
                  </a:cubicBezTo>
                  <a:cubicBezTo>
                    <a:pt x="443172" y="1696953"/>
                    <a:pt x="419611" y="1696953"/>
                    <a:pt x="395910" y="1696953"/>
                  </a:cubicBezTo>
                  <a:close/>
                  <a:moveTo>
                    <a:pt x="607365" y="814424"/>
                  </a:moveTo>
                  <a:cubicBezTo>
                    <a:pt x="586394" y="814199"/>
                    <a:pt x="571785" y="823629"/>
                    <a:pt x="563340" y="842855"/>
                  </a:cubicBezTo>
                  <a:cubicBezTo>
                    <a:pt x="555261" y="861292"/>
                    <a:pt x="540511" y="872496"/>
                    <a:pt x="522552" y="880349"/>
                  </a:cubicBezTo>
                  <a:cubicBezTo>
                    <a:pt x="519428" y="881729"/>
                    <a:pt x="516022" y="884684"/>
                    <a:pt x="514811" y="887724"/>
                  </a:cubicBezTo>
                  <a:cubicBezTo>
                    <a:pt x="484185" y="965190"/>
                    <a:pt x="453925" y="1042797"/>
                    <a:pt x="423439" y="1120320"/>
                  </a:cubicBezTo>
                  <a:cubicBezTo>
                    <a:pt x="384143" y="1220165"/>
                    <a:pt x="344650" y="1319953"/>
                    <a:pt x="305326" y="1419798"/>
                  </a:cubicBezTo>
                  <a:cubicBezTo>
                    <a:pt x="290773" y="1456757"/>
                    <a:pt x="276501" y="1493830"/>
                    <a:pt x="261976" y="1530789"/>
                  </a:cubicBezTo>
                  <a:cubicBezTo>
                    <a:pt x="226311" y="1621570"/>
                    <a:pt x="190534" y="1712295"/>
                    <a:pt x="154897" y="1803103"/>
                  </a:cubicBezTo>
                  <a:cubicBezTo>
                    <a:pt x="112336" y="1911562"/>
                    <a:pt x="69887" y="2020076"/>
                    <a:pt x="27410" y="2128563"/>
                  </a:cubicBezTo>
                  <a:cubicBezTo>
                    <a:pt x="23272" y="2139147"/>
                    <a:pt x="19331" y="2149787"/>
                    <a:pt x="14659" y="2162032"/>
                  </a:cubicBezTo>
                  <a:cubicBezTo>
                    <a:pt x="23413" y="2159189"/>
                    <a:pt x="29972" y="2156402"/>
                    <a:pt x="36812" y="2154939"/>
                  </a:cubicBezTo>
                  <a:cubicBezTo>
                    <a:pt x="73575" y="2147001"/>
                    <a:pt x="110394" y="2139260"/>
                    <a:pt x="147241" y="2131744"/>
                  </a:cubicBezTo>
                  <a:cubicBezTo>
                    <a:pt x="164215" y="2128281"/>
                    <a:pt x="164215" y="2128591"/>
                    <a:pt x="164158" y="2111223"/>
                  </a:cubicBezTo>
                  <a:cubicBezTo>
                    <a:pt x="164018" y="2067507"/>
                    <a:pt x="177923" y="2027057"/>
                    <a:pt x="194869" y="1987733"/>
                  </a:cubicBezTo>
                  <a:cubicBezTo>
                    <a:pt x="231435" y="1902864"/>
                    <a:pt x="279288" y="1824581"/>
                    <a:pt x="335502" y="1751365"/>
                  </a:cubicBezTo>
                  <a:cubicBezTo>
                    <a:pt x="350421" y="1731943"/>
                    <a:pt x="355178" y="1711169"/>
                    <a:pt x="346086" y="1687974"/>
                  </a:cubicBezTo>
                  <a:cubicBezTo>
                    <a:pt x="342286" y="1678319"/>
                    <a:pt x="338091" y="1668804"/>
                    <a:pt x="334094" y="1659234"/>
                  </a:cubicBezTo>
                  <a:cubicBezTo>
                    <a:pt x="325706" y="1639023"/>
                    <a:pt x="317317" y="1618812"/>
                    <a:pt x="308591" y="1597812"/>
                  </a:cubicBezTo>
                  <a:cubicBezTo>
                    <a:pt x="328296" y="1591394"/>
                    <a:pt x="347324" y="1585202"/>
                    <a:pt x="366578" y="1578924"/>
                  </a:cubicBezTo>
                  <a:cubicBezTo>
                    <a:pt x="364242" y="1567693"/>
                    <a:pt x="362074" y="1557447"/>
                    <a:pt x="359851" y="1546778"/>
                  </a:cubicBezTo>
                  <a:cubicBezTo>
                    <a:pt x="407845" y="1546778"/>
                    <a:pt x="454572" y="1546778"/>
                    <a:pt x="502229" y="1546778"/>
                  </a:cubicBezTo>
                  <a:cubicBezTo>
                    <a:pt x="501215" y="1551563"/>
                    <a:pt x="500990" y="1555814"/>
                    <a:pt x="499442" y="1559502"/>
                  </a:cubicBezTo>
                  <a:cubicBezTo>
                    <a:pt x="495529" y="1568903"/>
                    <a:pt x="498851" y="1573548"/>
                    <a:pt x="507971" y="1577207"/>
                  </a:cubicBezTo>
                  <a:cubicBezTo>
                    <a:pt x="523228" y="1583344"/>
                    <a:pt x="538006" y="1590775"/>
                    <a:pt x="553319" y="1597812"/>
                  </a:cubicBezTo>
                  <a:cubicBezTo>
                    <a:pt x="552109" y="1600881"/>
                    <a:pt x="551292" y="1603048"/>
                    <a:pt x="550392" y="1605216"/>
                  </a:cubicBezTo>
                  <a:cubicBezTo>
                    <a:pt x="539160" y="1632014"/>
                    <a:pt x="527788" y="1658755"/>
                    <a:pt x="516725" y="1685637"/>
                  </a:cubicBezTo>
                  <a:cubicBezTo>
                    <a:pt x="507689" y="1707594"/>
                    <a:pt x="510167" y="1727495"/>
                    <a:pt x="524269" y="1747594"/>
                  </a:cubicBezTo>
                  <a:cubicBezTo>
                    <a:pt x="553009" y="1788579"/>
                    <a:pt x="580342" y="1830577"/>
                    <a:pt x="607788" y="1872463"/>
                  </a:cubicBezTo>
                  <a:cubicBezTo>
                    <a:pt x="616964" y="1886481"/>
                    <a:pt x="624705" y="1901484"/>
                    <a:pt x="633713" y="1917079"/>
                  </a:cubicBezTo>
                  <a:cubicBezTo>
                    <a:pt x="634614" y="1915559"/>
                    <a:pt x="635036" y="1914743"/>
                    <a:pt x="635542" y="1914011"/>
                  </a:cubicBezTo>
                  <a:cubicBezTo>
                    <a:pt x="655275" y="1885862"/>
                    <a:pt x="674698" y="1857487"/>
                    <a:pt x="694881" y="1829676"/>
                  </a:cubicBezTo>
                  <a:cubicBezTo>
                    <a:pt x="709406" y="1809690"/>
                    <a:pt x="712671" y="1788719"/>
                    <a:pt x="703297" y="1765919"/>
                  </a:cubicBezTo>
                  <a:cubicBezTo>
                    <a:pt x="694937" y="1745623"/>
                    <a:pt x="686295" y="1725440"/>
                    <a:pt x="677822" y="1705201"/>
                  </a:cubicBezTo>
                  <a:cubicBezTo>
                    <a:pt x="674079" y="1696278"/>
                    <a:pt x="670475" y="1687326"/>
                    <a:pt x="666619" y="1677925"/>
                  </a:cubicBezTo>
                  <a:cubicBezTo>
                    <a:pt x="686577" y="1671394"/>
                    <a:pt x="705605" y="1665173"/>
                    <a:pt x="724578" y="1658980"/>
                  </a:cubicBezTo>
                  <a:cubicBezTo>
                    <a:pt x="722157" y="1647608"/>
                    <a:pt x="720046" y="1637559"/>
                    <a:pt x="717822" y="1627116"/>
                  </a:cubicBezTo>
                  <a:cubicBezTo>
                    <a:pt x="765676" y="1627116"/>
                    <a:pt x="812572" y="1627116"/>
                    <a:pt x="860172" y="1627116"/>
                  </a:cubicBezTo>
                  <a:cubicBezTo>
                    <a:pt x="858849" y="1633252"/>
                    <a:pt x="858258" y="1638657"/>
                    <a:pt x="856456" y="1643583"/>
                  </a:cubicBezTo>
                  <a:cubicBezTo>
                    <a:pt x="854064" y="1650142"/>
                    <a:pt x="856456" y="1652956"/>
                    <a:pt x="862396" y="1655546"/>
                  </a:cubicBezTo>
                  <a:cubicBezTo>
                    <a:pt x="878666" y="1662612"/>
                    <a:pt x="894683" y="1670268"/>
                    <a:pt x="911262" y="1677925"/>
                  </a:cubicBezTo>
                  <a:cubicBezTo>
                    <a:pt x="909939" y="1681218"/>
                    <a:pt x="908898" y="1683920"/>
                    <a:pt x="907772" y="1686623"/>
                  </a:cubicBezTo>
                  <a:cubicBezTo>
                    <a:pt x="896569" y="1713449"/>
                    <a:pt x="885225" y="1740190"/>
                    <a:pt x="874246" y="1767101"/>
                  </a:cubicBezTo>
                  <a:cubicBezTo>
                    <a:pt x="866365" y="1786439"/>
                    <a:pt x="866252" y="1805890"/>
                    <a:pt x="879088" y="1823005"/>
                  </a:cubicBezTo>
                  <a:cubicBezTo>
                    <a:pt x="916498" y="1872885"/>
                    <a:pt x="951009" y="1924623"/>
                    <a:pt x="981297" y="1979148"/>
                  </a:cubicBezTo>
                  <a:cubicBezTo>
                    <a:pt x="1006547" y="2024608"/>
                    <a:pt x="1029770" y="2070998"/>
                    <a:pt x="1044098" y="2121244"/>
                  </a:cubicBezTo>
                  <a:cubicBezTo>
                    <a:pt x="1046012" y="2127944"/>
                    <a:pt x="1049587" y="2130477"/>
                    <a:pt x="1056202" y="2131716"/>
                  </a:cubicBezTo>
                  <a:cubicBezTo>
                    <a:pt x="1107715" y="2141427"/>
                    <a:pt x="1159171" y="2151448"/>
                    <a:pt x="1210628" y="2161497"/>
                  </a:cubicBezTo>
                  <a:cubicBezTo>
                    <a:pt x="1219185" y="2163158"/>
                    <a:pt x="1227686" y="2165354"/>
                    <a:pt x="1237595" y="2167606"/>
                  </a:cubicBezTo>
                  <a:cubicBezTo>
                    <a:pt x="1236609" y="2163918"/>
                    <a:pt x="1236243" y="2161694"/>
                    <a:pt x="1235427" y="2159639"/>
                  </a:cubicBezTo>
                  <a:cubicBezTo>
                    <a:pt x="1205617" y="2085664"/>
                    <a:pt x="1175807" y="2011716"/>
                    <a:pt x="1145941" y="1937769"/>
                  </a:cubicBezTo>
                  <a:cubicBezTo>
                    <a:pt x="1107630" y="1842934"/>
                    <a:pt x="1069263" y="1748128"/>
                    <a:pt x="1030896" y="1653322"/>
                  </a:cubicBezTo>
                  <a:cubicBezTo>
                    <a:pt x="997624" y="1571183"/>
                    <a:pt x="964267" y="1489073"/>
                    <a:pt x="931023" y="1406906"/>
                  </a:cubicBezTo>
                  <a:cubicBezTo>
                    <a:pt x="898792" y="1327216"/>
                    <a:pt x="866646" y="1247469"/>
                    <a:pt x="834500" y="1167751"/>
                  </a:cubicBezTo>
                  <a:cubicBezTo>
                    <a:pt x="796893" y="1074550"/>
                    <a:pt x="759370" y="981320"/>
                    <a:pt x="721594" y="888175"/>
                  </a:cubicBezTo>
                  <a:cubicBezTo>
                    <a:pt x="720299" y="884994"/>
                    <a:pt x="717315" y="881644"/>
                    <a:pt x="714247" y="880180"/>
                  </a:cubicBezTo>
                  <a:cubicBezTo>
                    <a:pt x="696401" y="871595"/>
                    <a:pt x="681538" y="860363"/>
                    <a:pt x="673544" y="841306"/>
                  </a:cubicBezTo>
                  <a:cubicBezTo>
                    <a:pt x="665803" y="822841"/>
                    <a:pt x="651053" y="814509"/>
                    <a:pt x="631405" y="814452"/>
                  </a:cubicBezTo>
                  <a:cubicBezTo>
                    <a:pt x="623382" y="814424"/>
                    <a:pt x="615388" y="814509"/>
                    <a:pt x="607365" y="814424"/>
                  </a:cubicBezTo>
                  <a:close/>
                  <a:moveTo>
                    <a:pt x="2270580" y="814368"/>
                  </a:moveTo>
                  <a:cubicBezTo>
                    <a:pt x="2249609" y="814143"/>
                    <a:pt x="2235000" y="823573"/>
                    <a:pt x="2226555" y="842798"/>
                  </a:cubicBezTo>
                  <a:cubicBezTo>
                    <a:pt x="2218477" y="861236"/>
                    <a:pt x="2203726" y="872439"/>
                    <a:pt x="2185767" y="880293"/>
                  </a:cubicBezTo>
                  <a:cubicBezTo>
                    <a:pt x="2182643" y="881672"/>
                    <a:pt x="2179237" y="884628"/>
                    <a:pt x="2178026" y="887668"/>
                  </a:cubicBezTo>
                  <a:cubicBezTo>
                    <a:pt x="2147400" y="965134"/>
                    <a:pt x="2117140" y="1042741"/>
                    <a:pt x="2086654" y="1120264"/>
                  </a:cubicBezTo>
                  <a:cubicBezTo>
                    <a:pt x="2047358" y="1220108"/>
                    <a:pt x="2007865" y="1319897"/>
                    <a:pt x="1968541" y="1419741"/>
                  </a:cubicBezTo>
                  <a:cubicBezTo>
                    <a:pt x="1953988" y="1456701"/>
                    <a:pt x="1939716" y="1493774"/>
                    <a:pt x="1925192" y="1530733"/>
                  </a:cubicBezTo>
                  <a:cubicBezTo>
                    <a:pt x="1889527" y="1621514"/>
                    <a:pt x="1853749" y="1712238"/>
                    <a:pt x="1818112" y="1803047"/>
                  </a:cubicBezTo>
                  <a:cubicBezTo>
                    <a:pt x="1775551" y="1911505"/>
                    <a:pt x="1733102" y="2020020"/>
                    <a:pt x="1690625" y="2128507"/>
                  </a:cubicBezTo>
                  <a:cubicBezTo>
                    <a:pt x="1686487" y="2139091"/>
                    <a:pt x="1682547" y="2149731"/>
                    <a:pt x="1677874" y="2161976"/>
                  </a:cubicBezTo>
                  <a:cubicBezTo>
                    <a:pt x="1686628" y="2159133"/>
                    <a:pt x="1693187" y="2156346"/>
                    <a:pt x="1700027" y="2154882"/>
                  </a:cubicBezTo>
                  <a:cubicBezTo>
                    <a:pt x="1733102" y="2147760"/>
                    <a:pt x="1765980" y="2139569"/>
                    <a:pt x="1799365" y="2133996"/>
                  </a:cubicBezTo>
                  <a:cubicBezTo>
                    <a:pt x="2160771" y="2073672"/>
                    <a:pt x="2435224" y="2071561"/>
                    <a:pt x="2719417" y="2131716"/>
                  </a:cubicBezTo>
                  <a:cubicBezTo>
                    <a:pt x="2770705" y="2142581"/>
                    <a:pt x="2822386" y="2151448"/>
                    <a:pt x="2873843" y="2161497"/>
                  </a:cubicBezTo>
                  <a:cubicBezTo>
                    <a:pt x="2882428" y="2163186"/>
                    <a:pt x="2890901" y="2165354"/>
                    <a:pt x="2900866" y="2167578"/>
                  </a:cubicBezTo>
                  <a:cubicBezTo>
                    <a:pt x="2899881" y="2163890"/>
                    <a:pt x="2899515" y="2161666"/>
                    <a:pt x="2898698" y="2159611"/>
                  </a:cubicBezTo>
                  <a:cubicBezTo>
                    <a:pt x="2868889" y="2085635"/>
                    <a:pt x="2839079" y="2011688"/>
                    <a:pt x="2809213" y="1937740"/>
                  </a:cubicBezTo>
                  <a:cubicBezTo>
                    <a:pt x="2770902" y="1842906"/>
                    <a:pt x="2732535" y="1748100"/>
                    <a:pt x="2694167" y="1653294"/>
                  </a:cubicBezTo>
                  <a:cubicBezTo>
                    <a:pt x="2660895" y="1571155"/>
                    <a:pt x="2627539" y="1489044"/>
                    <a:pt x="2594294" y="1406877"/>
                  </a:cubicBezTo>
                  <a:cubicBezTo>
                    <a:pt x="2562064" y="1327187"/>
                    <a:pt x="2529918" y="1247441"/>
                    <a:pt x="2497771" y="1167723"/>
                  </a:cubicBezTo>
                  <a:cubicBezTo>
                    <a:pt x="2460164" y="1074521"/>
                    <a:pt x="2422642" y="981292"/>
                    <a:pt x="2384866" y="888147"/>
                  </a:cubicBezTo>
                  <a:cubicBezTo>
                    <a:pt x="2383571" y="884966"/>
                    <a:pt x="2380587" y="881616"/>
                    <a:pt x="2377519" y="880152"/>
                  </a:cubicBezTo>
                  <a:cubicBezTo>
                    <a:pt x="2359672" y="871567"/>
                    <a:pt x="2344809" y="860335"/>
                    <a:pt x="2336815" y="841278"/>
                  </a:cubicBezTo>
                  <a:cubicBezTo>
                    <a:pt x="2329074" y="822813"/>
                    <a:pt x="2314324" y="814509"/>
                    <a:pt x="2294620" y="814396"/>
                  </a:cubicBezTo>
                  <a:cubicBezTo>
                    <a:pt x="2286597" y="814368"/>
                    <a:pt x="2278603" y="814452"/>
                    <a:pt x="2270580" y="814368"/>
                  </a:cubicBezTo>
                  <a:close/>
                  <a:moveTo>
                    <a:pt x="1458368" y="551"/>
                  </a:moveTo>
                  <a:cubicBezTo>
                    <a:pt x="1475912" y="2838"/>
                    <a:pt x="1492850" y="12218"/>
                    <a:pt x="1505376" y="28080"/>
                  </a:cubicBezTo>
                  <a:cubicBezTo>
                    <a:pt x="1536903" y="67996"/>
                    <a:pt x="1529388" y="128938"/>
                    <a:pt x="1491330" y="157116"/>
                  </a:cubicBezTo>
                  <a:cubicBezTo>
                    <a:pt x="1490176" y="157960"/>
                    <a:pt x="1489331" y="159199"/>
                    <a:pt x="1488684" y="162436"/>
                  </a:cubicBezTo>
                  <a:cubicBezTo>
                    <a:pt x="1496059" y="161873"/>
                    <a:pt x="1503491" y="161816"/>
                    <a:pt x="1510753" y="160662"/>
                  </a:cubicBezTo>
                  <a:cubicBezTo>
                    <a:pt x="1518184" y="159480"/>
                    <a:pt x="1521281" y="161676"/>
                    <a:pt x="1520774" y="169417"/>
                  </a:cubicBezTo>
                  <a:cubicBezTo>
                    <a:pt x="1520239" y="177693"/>
                    <a:pt x="1523392" y="188389"/>
                    <a:pt x="1519310" y="193597"/>
                  </a:cubicBezTo>
                  <a:cubicBezTo>
                    <a:pt x="1515510" y="198438"/>
                    <a:pt x="1504250" y="197425"/>
                    <a:pt x="1496284" y="198917"/>
                  </a:cubicBezTo>
                  <a:cubicBezTo>
                    <a:pt x="1493497" y="199452"/>
                    <a:pt x="1490626" y="199761"/>
                    <a:pt x="1488740" y="200015"/>
                  </a:cubicBezTo>
                  <a:cubicBezTo>
                    <a:pt x="1500000" y="216792"/>
                    <a:pt x="1514806" y="232077"/>
                    <a:pt x="1521196" y="250289"/>
                  </a:cubicBezTo>
                  <a:cubicBezTo>
                    <a:pt x="1527530" y="268304"/>
                    <a:pt x="1525362" y="289304"/>
                    <a:pt x="1527023" y="310078"/>
                  </a:cubicBezTo>
                  <a:cubicBezTo>
                    <a:pt x="1529360" y="309318"/>
                    <a:pt x="1532146" y="308726"/>
                    <a:pt x="1534651" y="307600"/>
                  </a:cubicBezTo>
                  <a:cubicBezTo>
                    <a:pt x="1589204" y="283111"/>
                    <a:pt x="1646544" y="268558"/>
                    <a:pt x="1705544" y="260366"/>
                  </a:cubicBezTo>
                  <a:cubicBezTo>
                    <a:pt x="1761983" y="252541"/>
                    <a:pt x="1816255" y="261830"/>
                    <a:pt x="1867908" y="285025"/>
                  </a:cubicBezTo>
                  <a:cubicBezTo>
                    <a:pt x="1916071" y="306643"/>
                    <a:pt x="1963502" y="329866"/>
                    <a:pt x="2011328" y="352189"/>
                  </a:cubicBezTo>
                  <a:cubicBezTo>
                    <a:pt x="2025824" y="358972"/>
                    <a:pt x="2040631" y="365109"/>
                    <a:pt x="2055268" y="371583"/>
                  </a:cubicBezTo>
                  <a:cubicBezTo>
                    <a:pt x="2092706" y="388107"/>
                    <a:pt x="2130088" y="388107"/>
                    <a:pt x="2167161" y="370795"/>
                  </a:cubicBezTo>
                  <a:cubicBezTo>
                    <a:pt x="2185148" y="362407"/>
                    <a:pt x="2202769" y="353258"/>
                    <a:pt x="2220531" y="344391"/>
                  </a:cubicBezTo>
                  <a:cubicBezTo>
                    <a:pt x="2227175" y="341098"/>
                    <a:pt x="2233649" y="337438"/>
                    <a:pt x="2240376" y="334314"/>
                  </a:cubicBezTo>
                  <a:cubicBezTo>
                    <a:pt x="2268441" y="321253"/>
                    <a:pt x="2286738" y="324377"/>
                    <a:pt x="2309032" y="345855"/>
                  </a:cubicBezTo>
                  <a:cubicBezTo>
                    <a:pt x="2311565" y="348304"/>
                    <a:pt x="2314127" y="350697"/>
                    <a:pt x="2317223" y="353624"/>
                  </a:cubicBezTo>
                  <a:cubicBezTo>
                    <a:pt x="2319616" y="351626"/>
                    <a:pt x="2321586" y="349993"/>
                    <a:pt x="2323529" y="348332"/>
                  </a:cubicBezTo>
                  <a:cubicBezTo>
                    <a:pt x="2342360" y="332259"/>
                    <a:pt x="2365443" y="334933"/>
                    <a:pt x="2380052" y="354891"/>
                  </a:cubicBezTo>
                  <a:cubicBezTo>
                    <a:pt x="2399334" y="381238"/>
                    <a:pt x="2397673" y="424025"/>
                    <a:pt x="2376393" y="448571"/>
                  </a:cubicBezTo>
                  <a:cubicBezTo>
                    <a:pt x="2362346" y="464757"/>
                    <a:pt x="2340109" y="465911"/>
                    <a:pt x="2324317" y="451273"/>
                  </a:cubicBezTo>
                  <a:cubicBezTo>
                    <a:pt x="2321277" y="448458"/>
                    <a:pt x="2318124" y="445756"/>
                    <a:pt x="2315000" y="443026"/>
                  </a:cubicBezTo>
                  <a:cubicBezTo>
                    <a:pt x="2304331" y="433708"/>
                    <a:pt x="2297801" y="433342"/>
                    <a:pt x="2288314" y="443504"/>
                  </a:cubicBezTo>
                  <a:cubicBezTo>
                    <a:pt x="2280067" y="452343"/>
                    <a:pt x="2272438" y="461942"/>
                    <a:pt x="2265739" y="472019"/>
                  </a:cubicBezTo>
                  <a:cubicBezTo>
                    <a:pt x="2262445" y="476973"/>
                    <a:pt x="2260700" y="483616"/>
                    <a:pt x="2260278" y="489640"/>
                  </a:cubicBezTo>
                  <a:cubicBezTo>
                    <a:pt x="2259433" y="501744"/>
                    <a:pt x="2259743" y="513933"/>
                    <a:pt x="2260053" y="526093"/>
                  </a:cubicBezTo>
                  <a:cubicBezTo>
                    <a:pt x="2260222" y="532793"/>
                    <a:pt x="2262811" y="537381"/>
                    <a:pt x="2271115" y="536058"/>
                  </a:cubicBezTo>
                  <a:cubicBezTo>
                    <a:pt x="2276041" y="535270"/>
                    <a:pt x="2281277" y="535214"/>
                    <a:pt x="2286203" y="536002"/>
                  </a:cubicBezTo>
                  <a:cubicBezTo>
                    <a:pt x="2295886" y="537550"/>
                    <a:pt x="2301235" y="533581"/>
                    <a:pt x="2303881" y="524573"/>
                  </a:cubicBezTo>
                  <a:cubicBezTo>
                    <a:pt x="2305147" y="520323"/>
                    <a:pt x="2306893" y="516213"/>
                    <a:pt x="2308666" y="512131"/>
                  </a:cubicBezTo>
                  <a:cubicBezTo>
                    <a:pt x="2311622" y="505348"/>
                    <a:pt x="2320207" y="500365"/>
                    <a:pt x="2327667" y="502307"/>
                  </a:cubicBezTo>
                  <a:cubicBezTo>
                    <a:pt x="2335154" y="504278"/>
                    <a:pt x="2342332" y="507853"/>
                    <a:pt x="2343655" y="516889"/>
                  </a:cubicBezTo>
                  <a:cubicBezTo>
                    <a:pt x="2347765" y="544756"/>
                    <a:pt x="2341854" y="550217"/>
                    <a:pt x="2317054" y="569837"/>
                  </a:cubicBezTo>
                  <a:cubicBezTo>
                    <a:pt x="2313001" y="573046"/>
                    <a:pt x="2305204" y="575579"/>
                    <a:pt x="2305007" y="578817"/>
                  </a:cubicBezTo>
                  <a:cubicBezTo>
                    <a:pt x="2304359" y="588697"/>
                    <a:pt x="2306386" y="598774"/>
                    <a:pt x="2307906" y="608711"/>
                  </a:cubicBezTo>
                  <a:cubicBezTo>
                    <a:pt x="2308075" y="609809"/>
                    <a:pt x="2311678" y="610991"/>
                    <a:pt x="2313733" y="611047"/>
                  </a:cubicBezTo>
                  <a:cubicBezTo>
                    <a:pt x="2320038" y="611216"/>
                    <a:pt x="2322628" y="614650"/>
                    <a:pt x="2323529" y="620393"/>
                  </a:cubicBezTo>
                  <a:cubicBezTo>
                    <a:pt x="2324852" y="628922"/>
                    <a:pt x="2326203" y="637451"/>
                    <a:pt x="2327554" y="645980"/>
                  </a:cubicBezTo>
                  <a:lnTo>
                    <a:pt x="2327610" y="645980"/>
                  </a:lnTo>
                  <a:cubicBezTo>
                    <a:pt x="2336787" y="704981"/>
                    <a:pt x="2346245" y="763925"/>
                    <a:pt x="2355816" y="822869"/>
                  </a:cubicBezTo>
                  <a:cubicBezTo>
                    <a:pt x="2356745" y="828583"/>
                    <a:pt x="2359419" y="834016"/>
                    <a:pt x="2361868" y="841419"/>
                  </a:cubicBezTo>
                  <a:cubicBezTo>
                    <a:pt x="2369271" y="831482"/>
                    <a:pt x="2374676" y="830554"/>
                    <a:pt x="2381150" y="838632"/>
                  </a:cubicBezTo>
                  <a:cubicBezTo>
                    <a:pt x="2382895" y="840800"/>
                    <a:pt x="2387962" y="840293"/>
                    <a:pt x="2391368" y="840969"/>
                  </a:cubicBezTo>
                  <a:cubicBezTo>
                    <a:pt x="2395731" y="826303"/>
                    <a:pt x="2403444" y="823741"/>
                    <a:pt x="2415098" y="831933"/>
                  </a:cubicBezTo>
                  <a:cubicBezTo>
                    <a:pt x="2431678" y="843587"/>
                    <a:pt x="2433451" y="853298"/>
                    <a:pt x="2422050" y="869962"/>
                  </a:cubicBezTo>
                  <a:cubicBezTo>
                    <a:pt x="2416815" y="877619"/>
                    <a:pt x="2411973" y="885754"/>
                    <a:pt x="2398912" y="883052"/>
                  </a:cubicBezTo>
                  <a:cubicBezTo>
                    <a:pt x="2403669" y="895353"/>
                    <a:pt x="2407638" y="906049"/>
                    <a:pt x="2411917" y="916605"/>
                  </a:cubicBezTo>
                  <a:cubicBezTo>
                    <a:pt x="2444232" y="996605"/>
                    <a:pt x="2476603" y="1076576"/>
                    <a:pt x="2508947" y="1156548"/>
                  </a:cubicBezTo>
                  <a:cubicBezTo>
                    <a:pt x="2542754" y="1240066"/>
                    <a:pt x="2576448" y="1323641"/>
                    <a:pt x="2610339" y="1407159"/>
                  </a:cubicBezTo>
                  <a:cubicBezTo>
                    <a:pt x="2652901" y="1512070"/>
                    <a:pt x="2695716" y="1616897"/>
                    <a:pt x="2738249" y="1721837"/>
                  </a:cubicBezTo>
                  <a:cubicBezTo>
                    <a:pt x="2786046" y="1839697"/>
                    <a:pt x="2833674" y="1957642"/>
                    <a:pt x="2881330" y="2075558"/>
                  </a:cubicBezTo>
                  <a:cubicBezTo>
                    <a:pt x="2892872" y="2104129"/>
                    <a:pt x="2903878" y="2132954"/>
                    <a:pt x="2916038" y="2161272"/>
                  </a:cubicBezTo>
                  <a:cubicBezTo>
                    <a:pt x="2920148" y="2170871"/>
                    <a:pt x="2920035" y="2178049"/>
                    <a:pt x="2914743" y="2187451"/>
                  </a:cubicBezTo>
                  <a:cubicBezTo>
                    <a:pt x="2892674" y="2226578"/>
                    <a:pt x="2864891" y="2261089"/>
                    <a:pt x="2832323" y="2291687"/>
                  </a:cubicBezTo>
                  <a:cubicBezTo>
                    <a:pt x="2789677" y="2331771"/>
                    <a:pt x="2741317" y="2363636"/>
                    <a:pt x="2688875" y="2389645"/>
                  </a:cubicBezTo>
                  <a:cubicBezTo>
                    <a:pt x="2623879" y="2421876"/>
                    <a:pt x="2555562" y="2444226"/>
                    <a:pt x="2484767" y="2458864"/>
                  </a:cubicBezTo>
                  <a:cubicBezTo>
                    <a:pt x="2403951" y="2475584"/>
                    <a:pt x="2322065" y="2481214"/>
                    <a:pt x="2239701" y="2476964"/>
                  </a:cubicBezTo>
                  <a:cubicBezTo>
                    <a:pt x="2150018" y="2472347"/>
                    <a:pt x="2062587" y="2455880"/>
                    <a:pt x="1978872" y="2422411"/>
                  </a:cubicBezTo>
                  <a:cubicBezTo>
                    <a:pt x="1898760" y="2390377"/>
                    <a:pt x="1826726" y="2345536"/>
                    <a:pt x="1762800" y="2287436"/>
                  </a:cubicBezTo>
                  <a:cubicBezTo>
                    <a:pt x="1726628" y="2254558"/>
                    <a:pt x="1695045" y="2217767"/>
                    <a:pt x="1665066" y="2179428"/>
                  </a:cubicBezTo>
                  <a:cubicBezTo>
                    <a:pt x="1662955" y="2176726"/>
                    <a:pt x="1662842" y="2170871"/>
                    <a:pt x="1664165" y="2167380"/>
                  </a:cubicBezTo>
                  <a:cubicBezTo>
                    <a:pt x="1683081" y="2117810"/>
                    <a:pt x="1702392" y="2068380"/>
                    <a:pt x="1721618" y="2018922"/>
                  </a:cubicBezTo>
                  <a:cubicBezTo>
                    <a:pt x="1753651" y="1936586"/>
                    <a:pt x="1785657" y="1854250"/>
                    <a:pt x="1817718" y="1771914"/>
                  </a:cubicBezTo>
                  <a:cubicBezTo>
                    <a:pt x="1863123" y="1655349"/>
                    <a:pt x="1908499" y="1538784"/>
                    <a:pt x="1953988" y="1422247"/>
                  </a:cubicBezTo>
                  <a:cubicBezTo>
                    <a:pt x="1994297" y="1318968"/>
                    <a:pt x="2034748" y="1215745"/>
                    <a:pt x="2075085" y="1112495"/>
                  </a:cubicBezTo>
                  <a:cubicBezTo>
                    <a:pt x="2103769" y="1039054"/>
                    <a:pt x="2132397" y="965556"/>
                    <a:pt x="2161024" y="892087"/>
                  </a:cubicBezTo>
                  <a:cubicBezTo>
                    <a:pt x="2161953" y="889695"/>
                    <a:pt x="2162629" y="887218"/>
                    <a:pt x="2163586" y="884262"/>
                  </a:cubicBezTo>
                  <a:cubicBezTo>
                    <a:pt x="2145824" y="883136"/>
                    <a:pt x="2141376" y="869146"/>
                    <a:pt x="2135465" y="856929"/>
                  </a:cubicBezTo>
                  <a:cubicBezTo>
                    <a:pt x="2134198" y="854340"/>
                    <a:pt x="2133917" y="849385"/>
                    <a:pt x="2135521" y="847584"/>
                  </a:cubicBezTo>
                  <a:cubicBezTo>
                    <a:pt x="2141658" y="840659"/>
                    <a:pt x="2147851" y="832918"/>
                    <a:pt x="2155704" y="828583"/>
                  </a:cubicBezTo>
                  <a:cubicBezTo>
                    <a:pt x="2164149" y="823939"/>
                    <a:pt x="2169751" y="828752"/>
                    <a:pt x="2171693" y="840321"/>
                  </a:cubicBezTo>
                  <a:cubicBezTo>
                    <a:pt x="2174367" y="840321"/>
                    <a:pt x="2177745" y="841306"/>
                    <a:pt x="2179941" y="840124"/>
                  </a:cubicBezTo>
                  <a:cubicBezTo>
                    <a:pt x="2185936" y="836887"/>
                    <a:pt x="2190496" y="835254"/>
                    <a:pt x="2197731" y="839252"/>
                  </a:cubicBezTo>
                  <a:cubicBezTo>
                    <a:pt x="2202966" y="842151"/>
                    <a:pt x="2206485" y="834860"/>
                    <a:pt x="2207414" y="829371"/>
                  </a:cubicBezTo>
                  <a:cubicBezTo>
                    <a:pt x="2209947" y="814171"/>
                    <a:pt x="2212171" y="798942"/>
                    <a:pt x="2214564" y="783714"/>
                  </a:cubicBezTo>
                  <a:cubicBezTo>
                    <a:pt x="2220897" y="743432"/>
                    <a:pt x="2227315" y="703151"/>
                    <a:pt x="2233564" y="662842"/>
                  </a:cubicBezTo>
                  <a:lnTo>
                    <a:pt x="2233452" y="662842"/>
                  </a:lnTo>
                  <a:cubicBezTo>
                    <a:pt x="2235704" y="648626"/>
                    <a:pt x="2237956" y="634383"/>
                    <a:pt x="2240151" y="620168"/>
                  </a:cubicBezTo>
                  <a:cubicBezTo>
                    <a:pt x="2241643" y="610597"/>
                    <a:pt x="2248568" y="610906"/>
                    <a:pt x="2256421" y="611047"/>
                  </a:cubicBezTo>
                  <a:cubicBezTo>
                    <a:pt x="2257491" y="600379"/>
                    <a:pt x="2258702" y="590189"/>
                    <a:pt x="2259349" y="579971"/>
                  </a:cubicBezTo>
                  <a:cubicBezTo>
                    <a:pt x="2259433" y="578422"/>
                    <a:pt x="2257210" y="575748"/>
                    <a:pt x="2255549" y="575242"/>
                  </a:cubicBezTo>
                  <a:cubicBezTo>
                    <a:pt x="2220616" y="564320"/>
                    <a:pt x="2219011" y="537522"/>
                    <a:pt x="2223093" y="511259"/>
                  </a:cubicBezTo>
                  <a:cubicBezTo>
                    <a:pt x="2226443" y="489640"/>
                    <a:pt x="2232298" y="468416"/>
                    <a:pt x="2236182" y="446854"/>
                  </a:cubicBezTo>
                  <a:cubicBezTo>
                    <a:pt x="2237562" y="439113"/>
                    <a:pt x="2236914" y="430893"/>
                    <a:pt x="2236436" y="422955"/>
                  </a:cubicBezTo>
                  <a:cubicBezTo>
                    <a:pt x="2235901" y="414285"/>
                    <a:pt x="2231650" y="410513"/>
                    <a:pt x="2223009" y="411330"/>
                  </a:cubicBezTo>
                  <a:cubicBezTo>
                    <a:pt x="2217829" y="411808"/>
                    <a:pt x="2212706" y="413807"/>
                    <a:pt x="2207724" y="415552"/>
                  </a:cubicBezTo>
                  <a:cubicBezTo>
                    <a:pt x="2162375" y="431456"/>
                    <a:pt x="2115451" y="439366"/>
                    <a:pt x="2067738" y="443560"/>
                  </a:cubicBezTo>
                  <a:cubicBezTo>
                    <a:pt x="2026528" y="447192"/>
                    <a:pt x="1986951" y="438325"/>
                    <a:pt x="1947626" y="427938"/>
                  </a:cubicBezTo>
                  <a:cubicBezTo>
                    <a:pt x="1904924" y="416678"/>
                    <a:pt x="1862616" y="403870"/>
                    <a:pt x="1819689" y="393680"/>
                  </a:cubicBezTo>
                  <a:cubicBezTo>
                    <a:pt x="1730118" y="372400"/>
                    <a:pt x="1643082" y="382280"/>
                    <a:pt x="1558775" y="418480"/>
                  </a:cubicBezTo>
                  <a:cubicBezTo>
                    <a:pt x="1549233" y="422589"/>
                    <a:pt x="1539803" y="426952"/>
                    <a:pt x="1530429" y="431372"/>
                  </a:cubicBezTo>
                  <a:cubicBezTo>
                    <a:pt x="1528684" y="432188"/>
                    <a:pt x="1526010" y="433933"/>
                    <a:pt x="1526066" y="435144"/>
                  </a:cubicBezTo>
                  <a:cubicBezTo>
                    <a:pt x="1526545" y="444574"/>
                    <a:pt x="1523420" y="453891"/>
                    <a:pt x="1528459" y="463574"/>
                  </a:cubicBezTo>
                  <a:cubicBezTo>
                    <a:pt x="1531583" y="469570"/>
                    <a:pt x="1530654" y="477959"/>
                    <a:pt x="1530654" y="485277"/>
                  </a:cubicBezTo>
                  <a:cubicBezTo>
                    <a:pt x="1530626" y="502448"/>
                    <a:pt x="1534117" y="503574"/>
                    <a:pt x="1513483" y="504503"/>
                  </a:cubicBezTo>
                  <a:cubicBezTo>
                    <a:pt x="1508867" y="504728"/>
                    <a:pt x="1504279" y="505770"/>
                    <a:pt x="1500450" y="506333"/>
                  </a:cubicBezTo>
                  <a:cubicBezTo>
                    <a:pt x="1504166" y="539408"/>
                    <a:pt x="1507854" y="571751"/>
                    <a:pt x="1498761" y="604714"/>
                  </a:cubicBezTo>
                  <a:cubicBezTo>
                    <a:pt x="1505602" y="604010"/>
                    <a:pt x="1513174" y="603475"/>
                    <a:pt x="1520633" y="602321"/>
                  </a:cubicBezTo>
                  <a:cubicBezTo>
                    <a:pt x="1527558" y="601223"/>
                    <a:pt x="1530767" y="603813"/>
                    <a:pt x="1530739" y="610738"/>
                  </a:cubicBezTo>
                  <a:cubicBezTo>
                    <a:pt x="1530739" y="619633"/>
                    <a:pt x="1533216" y="629485"/>
                    <a:pt x="1530288" y="637282"/>
                  </a:cubicBezTo>
                  <a:cubicBezTo>
                    <a:pt x="1520577" y="663207"/>
                    <a:pt x="1525869" y="689696"/>
                    <a:pt x="1525841" y="715762"/>
                  </a:cubicBezTo>
                  <a:cubicBezTo>
                    <a:pt x="1525390" y="1263683"/>
                    <a:pt x="1525503" y="1811576"/>
                    <a:pt x="1525559" y="2359498"/>
                  </a:cubicBezTo>
                  <a:cubicBezTo>
                    <a:pt x="1525559" y="2366085"/>
                    <a:pt x="1527220" y="2372193"/>
                    <a:pt x="1529050" y="2378667"/>
                  </a:cubicBezTo>
                  <a:cubicBezTo>
                    <a:pt x="1532090" y="2389364"/>
                    <a:pt x="1530767" y="2401552"/>
                    <a:pt x="1529725" y="2412953"/>
                  </a:cubicBezTo>
                  <a:cubicBezTo>
                    <a:pt x="1529500" y="2415261"/>
                    <a:pt x="1522407" y="2416950"/>
                    <a:pt x="1517537" y="2419399"/>
                  </a:cubicBezTo>
                  <a:cubicBezTo>
                    <a:pt x="1526038" y="2429110"/>
                    <a:pt x="1535749" y="2438315"/>
                    <a:pt x="1543181" y="2449124"/>
                  </a:cubicBezTo>
                  <a:cubicBezTo>
                    <a:pt x="1554637" y="2465817"/>
                    <a:pt x="1569782" y="2469476"/>
                    <a:pt x="1589204" y="2470687"/>
                  </a:cubicBezTo>
                  <a:cubicBezTo>
                    <a:pt x="1640013" y="2473867"/>
                    <a:pt x="1690738" y="2479497"/>
                    <a:pt x="1741378" y="2485155"/>
                  </a:cubicBezTo>
                  <a:cubicBezTo>
                    <a:pt x="1785375" y="2490081"/>
                    <a:pt x="1828781" y="2498639"/>
                    <a:pt x="1870639" y="2513163"/>
                  </a:cubicBezTo>
                  <a:cubicBezTo>
                    <a:pt x="1887528" y="2519018"/>
                    <a:pt x="1903376" y="2528082"/>
                    <a:pt x="1919280" y="2536471"/>
                  </a:cubicBezTo>
                  <a:cubicBezTo>
                    <a:pt x="1931975" y="2543142"/>
                    <a:pt x="1936873" y="2555303"/>
                    <a:pt x="1935269" y="2568758"/>
                  </a:cubicBezTo>
                  <a:cubicBezTo>
                    <a:pt x="1933495" y="2583621"/>
                    <a:pt x="1939041" y="2591193"/>
                    <a:pt x="1952637" y="2596654"/>
                  </a:cubicBezTo>
                  <a:cubicBezTo>
                    <a:pt x="1967499" y="2602621"/>
                    <a:pt x="1980561" y="2612220"/>
                    <a:pt x="1990525" y="2625281"/>
                  </a:cubicBezTo>
                  <a:cubicBezTo>
                    <a:pt x="1997591" y="2634514"/>
                    <a:pt x="2001166" y="2644901"/>
                    <a:pt x="2001081" y="2656583"/>
                  </a:cubicBezTo>
                  <a:cubicBezTo>
                    <a:pt x="2000997" y="2671108"/>
                    <a:pt x="2000152" y="2685745"/>
                    <a:pt x="2001278" y="2700186"/>
                  </a:cubicBezTo>
                  <a:cubicBezTo>
                    <a:pt x="2003024" y="2722339"/>
                    <a:pt x="1992524" y="2736723"/>
                    <a:pt x="1974762" y="2747673"/>
                  </a:cubicBezTo>
                  <a:cubicBezTo>
                    <a:pt x="1952074" y="2761635"/>
                    <a:pt x="1927443" y="2770924"/>
                    <a:pt x="1902053" y="2778356"/>
                  </a:cubicBezTo>
                  <a:cubicBezTo>
                    <a:pt x="1833510" y="2798426"/>
                    <a:pt x="1763278" y="2809967"/>
                    <a:pt x="1692286" y="2815625"/>
                  </a:cubicBezTo>
                  <a:cubicBezTo>
                    <a:pt x="1626727" y="2820833"/>
                    <a:pt x="1560971" y="2824576"/>
                    <a:pt x="1495215" y="2826659"/>
                  </a:cubicBezTo>
                  <a:cubicBezTo>
                    <a:pt x="1443955" y="2828292"/>
                    <a:pt x="1392555" y="2827842"/>
                    <a:pt x="1341296" y="2825759"/>
                  </a:cubicBezTo>
                  <a:cubicBezTo>
                    <a:pt x="1246433" y="2821902"/>
                    <a:pt x="1151965" y="2813429"/>
                    <a:pt x="1058820" y="2794063"/>
                  </a:cubicBezTo>
                  <a:cubicBezTo>
                    <a:pt x="1019918" y="2785956"/>
                    <a:pt x="981157" y="2776582"/>
                    <a:pt x="945295" y="2758848"/>
                  </a:cubicBezTo>
                  <a:cubicBezTo>
                    <a:pt x="932205" y="2752374"/>
                    <a:pt x="920298" y="2743254"/>
                    <a:pt x="908532" y="2734415"/>
                  </a:cubicBezTo>
                  <a:cubicBezTo>
                    <a:pt x="900791" y="2728588"/>
                    <a:pt x="898117" y="2719693"/>
                    <a:pt x="898258" y="2709897"/>
                  </a:cubicBezTo>
                  <a:cubicBezTo>
                    <a:pt x="898483" y="2692389"/>
                    <a:pt x="899271" y="2674795"/>
                    <a:pt x="898089" y="2657371"/>
                  </a:cubicBezTo>
                  <a:cubicBezTo>
                    <a:pt x="896653" y="2636118"/>
                    <a:pt x="906336" y="2621115"/>
                    <a:pt x="922804" y="2610334"/>
                  </a:cubicBezTo>
                  <a:cubicBezTo>
                    <a:pt x="936850" y="2601101"/>
                    <a:pt x="951882" y="2593135"/>
                    <a:pt x="967195" y="2586154"/>
                  </a:cubicBezTo>
                  <a:cubicBezTo>
                    <a:pt x="975020" y="2582579"/>
                    <a:pt x="979158" y="2578300"/>
                    <a:pt x="976906" y="2570362"/>
                  </a:cubicBezTo>
                  <a:cubicBezTo>
                    <a:pt x="970601" y="2548153"/>
                    <a:pt x="985069" y="2538244"/>
                    <a:pt x="1000805" y="2529434"/>
                  </a:cubicBezTo>
                  <a:cubicBezTo>
                    <a:pt x="1031206" y="2512403"/>
                    <a:pt x="1064703" y="2504268"/>
                    <a:pt x="1098369" y="2497034"/>
                  </a:cubicBezTo>
                  <a:cubicBezTo>
                    <a:pt x="1157004" y="2484423"/>
                    <a:pt x="1216483" y="2477724"/>
                    <a:pt x="1276243" y="2473333"/>
                  </a:cubicBezTo>
                  <a:cubicBezTo>
                    <a:pt x="1293977" y="2472009"/>
                    <a:pt x="1311767" y="2471165"/>
                    <a:pt x="1329473" y="2469673"/>
                  </a:cubicBezTo>
                  <a:cubicBezTo>
                    <a:pt x="1333048" y="2469363"/>
                    <a:pt x="1337495" y="2468181"/>
                    <a:pt x="1339804" y="2465760"/>
                  </a:cubicBezTo>
                  <a:cubicBezTo>
                    <a:pt x="1354272" y="2450560"/>
                    <a:pt x="1368262" y="2434881"/>
                    <a:pt x="1382506" y="2419258"/>
                  </a:cubicBezTo>
                  <a:cubicBezTo>
                    <a:pt x="1378340" y="2416950"/>
                    <a:pt x="1373245" y="2415824"/>
                    <a:pt x="1371584" y="2412812"/>
                  </a:cubicBezTo>
                  <a:cubicBezTo>
                    <a:pt x="1369670" y="2409322"/>
                    <a:pt x="1370402" y="2404142"/>
                    <a:pt x="1370740" y="2399751"/>
                  </a:cubicBezTo>
                  <a:cubicBezTo>
                    <a:pt x="1371443" y="2390715"/>
                    <a:pt x="1367615" y="2380863"/>
                    <a:pt x="1375581" y="2372897"/>
                  </a:cubicBezTo>
                  <a:cubicBezTo>
                    <a:pt x="1376792" y="2371686"/>
                    <a:pt x="1375947" y="2368308"/>
                    <a:pt x="1375947" y="2365944"/>
                  </a:cubicBezTo>
                  <a:cubicBezTo>
                    <a:pt x="1375975" y="1794912"/>
                    <a:pt x="1375975" y="1223852"/>
                    <a:pt x="1375806" y="652820"/>
                  </a:cubicBezTo>
                  <a:cubicBezTo>
                    <a:pt x="1375806" y="649133"/>
                    <a:pt x="1373386" y="645502"/>
                    <a:pt x="1372260" y="641786"/>
                  </a:cubicBezTo>
                  <a:cubicBezTo>
                    <a:pt x="1371584" y="639590"/>
                    <a:pt x="1370824" y="637310"/>
                    <a:pt x="1370768" y="635058"/>
                  </a:cubicBezTo>
                  <a:cubicBezTo>
                    <a:pt x="1370599" y="627346"/>
                    <a:pt x="1371049" y="619605"/>
                    <a:pt x="1370627" y="611920"/>
                  </a:cubicBezTo>
                  <a:cubicBezTo>
                    <a:pt x="1370177" y="603588"/>
                    <a:pt x="1374343" y="601561"/>
                    <a:pt x="1381605" y="602490"/>
                  </a:cubicBezTo>
                  <a:cubicBezTo>
                    <a:pt x="1388896" y="603391"/>
                    <a:pt x="1396214" y="604123"/>
                    <a:pt x="1404575" y="605023"/>
                  </a:cubicBezTo>
                  <a:cubicBezTo>
                    <a:pt x="1393456" y="576030"/>
                    <a:pt x="1392949" y="544165"/>
                    <a:pt x="1402801" y="506417"/>
                  </a:cubicBezTo>
                  <a:cubicBezTo>
                    <a:pt x="1396665" y="505629"/>
                    <a:pt x="1390641" y="504616"/>
                    <a:pt x="1384561" y="504109"/>
                  </a:cubicBezTo>
                  <a:cubicBezTo>
                    <a:pt x="1370711" y="502955"/>
                    <a:pt x="1370627" y="503067"/>
                    <a:pt x="1370711" y="488852"/>
                  </a:cubicBezTo>
                  <a:cubicBezTo>
                    <a:pt x="1370768" y="481167"/>
                    <a:pt x="1368431" y="471878"/>
                    <a:pt x="1371865" y="466136"/>
                  </a:cubicBezTo>
                  <a:cubicBezTo>
                    <a:pt x="1377073" y="457438"/>
                    <a:pt x="1374990" y="449106"/>
                    <a:pt x="1376003" y="440605"/>
                  </a:cubicBezTo>
                  <a:cubicBezTo>
                    <a:pt x="1376623" y="435256"/>
                    <a:pt x="1374005" y="432779"/>
                    <a:pt x="1369445" y="430556"/>
                  </a:cubicBezTo>
                  <a:cubicBezTo>
                    <a:pt x="1300479" y="397171"/>
                    <a:pt x="1228305" y="378452"/>
                    <a:pt x="1151121" y="383378"/>
                  </a:cubicBezTo>
                  <a:cubicBezTo>
                    <a:pt x="1110417" y="385967"/>
                    <a:pt x="1070924" y="395200"/>
                    <a:pt x="1031628" y="405756"/>
                  </a:cubicBezTo>
                  <a:cubicBezTo>
                    <a:pt x="986730" y="417832"/>
                    <a:pt x="941748" y="429711"/>
                    <a:pt x="896456" y="440211"/>
                  </a:cubicBezTo>
                  <a:cubicBezTo>
                    <a:pt x="867350" y="446966"/>
                    <a:pt x="837596" y="444686"/>
                    <a:pt x="808040" y="440971"/>
                  </a:cubicBezTo>
                  <a:cubicBezTo>
                    <a:pt x="765844" y="435650"/>
                    <a:pt x="724522" y="426952"/>
                    <a:pt x="684466" y="412315"/>
                  </a:cubicBezTo>
                  <a:cubicBezTo>
                    <a:pt x="672418" y="407896"/>
                    <a:pt x="663692" y="413666"/>
                    <a:pt x="664423" y="426305"/>
                  </a:cubicBezTo>
                  <a:cubicBezTo>
                    <a:pt x="665352" y="442463"/>
                    <a:pt x="667998" y="458564"/>
                    <a:pt x="670560" y="474581"/>
                  </a:cubicBezTo>
                  <a:cubicBezTo>
                    <a:pt x="673093" y="490372"/>
                    <a:pt x="678019" y="505911"/>
                    <a:pt x="679117" y="521730"/>
                  </a:cubicBezTo>
                  <a:cubicBezTo>
                    <a:pt x="680919" y="548162"/>
                    <a:pt x="676077" y="565080"/>
                    <a:pt x="640835" y="577099"/>
                  </a:cubicBezTo>
                  <a:cubicBezTo>
                    <a:pt x="642045" y="587965"/>
                    <a:pt x="643255" y="599056"/>
                    <a:pt x="644606" y="611132"/>
                  </a:cubicBezTo>
                  <a:cubicBezTo>
                    <a:pt x="658231" y="608598"/>
                    <a:pt x="659835" y="616902"/>
                    <a:pt x="661411" y="627064"/>
                  </a:cubicBezTo>
                  <a:cubicBezTo>
                    <a:pt x="671461" y="692370"/>
                    <a:pt x="681960" y="757591"/>
                    <a:pt x="692544" y="822813"/>
                  </a:cubicBezTo>
                  <a:cubicBezTo>
                    <a:pt x="693473" y="828527"/>
                    <a:pt x="696147" y="833960"/>
                    <a:pt x="698596" y="841363"/>
                  </a:cubicBezTo>
                  <a:cubicBezTo>
                    <a:pt x="706000" y="831426"/>
                    <a:pt x="711404" y="830497"/>
                    <a:pt x="717878" y="838576"/>
                  </a:cubicBezTo>
                  <a:cubicBezTo>
                    <a:pt x="719624" y="840744"/>
                    <a:pt x="724691" y="840237"/>
                    <a:pt x="728097" y="840912"/>
                  </a:cubicBezTo>
                  <a:cubicBezTo>
                    <a:pt x="732460" y="826247"/>
                    <a:pt x="740173" y="823685"/>
                    <a:pt x="751826" y="831877"/>
                  </a:cubicBezTo>
                  <a:cubicBezTo>
                    <a:pt x="768406" y="843530"/>
                    <a:pt x="770179" y="853242"/>
                    <a:pt x="758779" y="869906"/>
                  </a:cubicBezTo>
                  <a:cubicBezTo>
                    <a:pt x="753543" y="877562"/>
                    <a:pt x="748702" y="885698"/>
                    <a:pt x="735641" y="882995"/>
                  </a:cubicBezTo>
                  <a:cubicBezTo>
                    <a:pt x="740398" y="895296"/>
                    <a:pt x="744367" y="905993"/>
                    <a:pt x="748645" y="916549"/>
                  </a:cubicBezTo>
                  <a:cubicBezTo>
                    <a:pt x="780961" y="996549"/>
                    <a:pt x="813332" y="1076520"/>
                    <a:pt x="845675" y="1156491"/>
                  </a:cubicBezTo>
                  <a:cubicBezTo>
                    <a:pt x="879482" y="1240010"/>
                    <a:pt x="913177" y="1323584"/>
                    <a:pt x="947068" y="1407103"/>
                  </a:cubicBezTo>
                  <a:cubicBezTo>
                    <a:pt x="989629" y="1512014"/>
                    <a:pt x="1032444" y="1616841"/>
                    <a:pt x="1074977" y="1721781"/>
                  </a:cubicBezTo>
                  <a:cubicBezTo>
                    <a:pt x="1122774" y="1839641"/>
                    <a:pt x="1170403" y="1957585"/>
                    <a:pt x="1218059" y="2075502"/>
                  </a:cubicBezTo>
                  <a:cubicBezTo>
                    <a:pt x="1229600" y="2104073"/>
                    <a:pt x="1240606" y="2132898"/>
                    <a:pt x="1252767" y="2161216"/>
                  </a:cubicBezTo>
                  <a:cubicBezTo>
                    <a:pt x="1256877" y="2170815"/>
                    <a:pt x="1256764" y="2177965"/>
                    <a:pt x="1251444" y="2187394"/>
                  </a:cubicBezTo>
                  <a:cubicBezTo>
                    <a:pt x="1229375" y="2226522"/>
                    <a:pt x="1201592" y="2261032"/>
                    <a:pt x="1169023" y="2291630"/>
                  </a:cubicBezTo>
                  <a:cubicBezTo>
                    <a:pt x="1126378" y="2331715"/>
                    <a:pt x="1078018" y="2363579"/>
                    <a:pt x="1025576" y="2389589"/>
                  </a:cubicBezTo>
                  <a:cubicBezTo>
                    <a:pt x="960580" y="2421820"/>
                    <a:pt x="892262" y="2444170"/>
                    <a:pt x="821467" y="2458808"/>
                  </a:cubicBezTo>
                  <a:cubicBezTo>
                    <a:pt x="740651" y="2475528"/>
                    <a:pt x="658765" y="2481158"/>
                    <a:pt x="576401" y="2476907"/>
                  </a:cubicBezTo>
                  <a:cubicBezTo>
                    <a:pt x="486718" y="2472291"/>
                    <a:pt x="399287" y="2455824"/>
                    <a:pt x="315572" y="2422355"/>
                  </a:cubicBezTo>
                  <a:cubicBezTo>
                    <a:pt x="235460" y="2390321"/>
                    <a:pt x="163426" y="2345479"/>
                    <a:pt x="99500" y="2287380"/>
                  </a:cubicBezTo>
                  <a:cubicBezTo>
                    <a:pt x="63328" y="2254502"/>
                    <a:pt x="31745" y="2217711"/>
                    <a:pt x="1766" y="2179372"/>
                  </a:cubicBezTo>
                  <a:cubicBezTo>
                    <a:pt x="-345" y="2176670"/>
                    <a:pt x="-457" y="2170815"/>
                    <a:pt x="866" y="2167324"/>
                  </a:cubicBezTo>
                  <a:cubicBezTo>
                    <a:pt x="19782" y="2117754"/>
                    <a:pt x="39092" y="2068324"/>
                    <a:pt x="58318" y="2018866"/>
                  </a:cubicBezTo>
                  <a:cubicBezTo>
                    <a:pt x="90352" y="1936530"/>
                    <a:pt x="122357" y="1854194"/>
                    <a:pt x="154419" y="1771858"/>
                  </a:cubicBezTo>
                  <a:cubicBezTo>
                    <a:pt x="199823" y="1655293"/>
                    <a:pt x="245200" y="1538728"/>
                    <a:pt x="290688" y="1422190"/>
                  </a:cubicBezTo>
                  <a:cubicBezTo>
                    <a:pt x="330998" y="1318912"/>
                    <a:pt x="371448" y="1215689"/>
                    <a:pt x="411786" y="1112438"/>
                  </a:cubicBezTo>
                  <a:cubicBezTo>
                    <a:pt x="440469" y="1038997"/>
                    <a:pt x="469097" y="965500"/>
                    <a:pt x="497725" y="892031"/>
                  </a:cubicBezTo>
                  <a:cubicBezTo>
                    <a:pt x="498654" y="889638"/>
                    <a:pt x="499329" y="887161"/>
                    <a:pt x="500286" y="884206"/>
                  </a:cubicBezTo>
                  <a:cubicBezTo>
                    <a:pt x="482524" y="883080"/>
                    <a:pt x="478077" y="869090"/>
                    <a:pt x="472165" y="856873"/>
                  </a:cubicBezTo>
                  <a:cubicBezTo>
                    <a:pt x="470899" y="854283"/>
                    <a:pt x="470617" y="849329"/>
                    <a:pt x="472222" y="847527"/>
                  </a:cubicBezTo>
                  <a:cubicBezTo>
                    <a:pt x="478358" y="840603"/>
                    <a:pt x="484551" y="832862"/>
                    <a:pt x="492404" y="828527"/>
                  </a:cubicBezTo>
                  <a:cubicBezTo>
                    <a:pt x="500849" y="823882"/>
                    <a:pt x="506451" y="828696"/>
                    <a:pt x="508393" y="840265"/>
                  </a:cubicBezTo>
                  <a:cubicBezTo>
                    <a:pt x="511067" y="840265"/>
                    <a:pt x="514445" y="841250"/>
                    <a:pt x="516641" y="840068"/>
                  </a:cubicBezTo>
                  <a:cubicBezTo>
                    <a:pt x="522637" y="836831"/>
                    <a:pt x="527197" y="835198"/>
                    <a:pt x="534431" y="839195"/>
                  </a:cubicBezTo>
                  <a:cubicBezTo>
                    <a:pt x="539667" y="842095"/>
                    <a:pt x="543185" y="834804"/>
                    <a:pt x="544114" y="829315"/>
                  </a:cubicBezTo>
                  <a:cubicBezTo>
                    <a:pt x="546648" y="814115"/>
                    <a:pt x="548872" y="798886"/>
                    <a:pt x="551264" y="783657"/>
                  </a:cubicBezTo>
                  <a:cubicBezTo>
                    <a:pt x="559793" y="729555"/>
                    <a:pt x="568491" y="675452"/>
                    <a:pt x="576711" y="621265"/>
                  </a:cubicBezTo>
                  <a:cubicBezTo>
                    <a:pt x="578287" y="610878"/>
                    <a:pt x="585465" y="610963"/>
                    <a:pt x="593460" y="610569"/>
                  </a:cubicBezTo>
                  <a:cubicBezTo>
                    <a:pt x="594360" y="600491"/>
                    <a:pt x="595543" y="590836"/>
                    <a:pt x="595909" y="581125"/>
                  </a:cubicBezTo>
                  <a:cubicBezTo>
                    <a:pt x="595993" y="578929"/>
                    <a:pt x="593713" y="576086"/>
                    <a:pt x="591743" y="574510"/>
                  </a:cubicBezTo>
                  <a:cubicBezTo>
                    <a:pt x="585296" y="569330"/>
                    <a:pt x="578428" y="564686"/>
                    <a:pt x="571841" y="559675"/>
                  </a:cubicBezTo>
                  <a:cubicBezTo>
                    <a:pt x="559399" y="550189"/>
                    <a:pt x="554755" y="537691"/>
                    <a:pt x="556697" y="522153"/>
                  </a:cubicBezTo>
                  <a:cubicBezTo>
                    <a:pt x="557936" y="512188"/>
                    <a:pt x="564410" y="503574"/>
                    <a:pt x="573502" y="502139"/>
                  </a:cubicBezTo>
                  <a:cubicBezTo>
                    <a:pt x="582059" y="500759"/>
                    <a:pt x="590110" y="505939"/>
                    <a:pt x="594051" y="515284"/>
                  </a:cubicBezTo>
                  <a:cubicBezTo>
                    <a:pt x="604719" y="540646"/>
                    <a:pt x="598020" y="535214"/>
                    <a:pt x="624930" y="535889"/>
                  </a:cubicBezTo>
                  <a:cubicBezTo>
                    <a:pt x="627295" y="535946"/>
                    <a:pt x="629828" y="535523"/>
                    <a:pt x="631996" y="536255"/>
                  </a:cubicBezTo>
                  <a:cubicBezTo>
                    <a:pt x="637147" y="538000"/>
                    <a:pt x="639737" y="535354"/>
                    <a:pt x="640243" y="531104"/>
                  </a:cubicBezTo>
                  <a:cubicBezTo>
                    <a:pt x="643199" y="506530"/>
                    <a:pt x="646324" y="481815"/>
                    <a:pt x="627942" y="460956"/>
                  </a:cubicBezTo>
                  <a:cubicBezTo>
                    <a:pt x="622453" y="454736"/>
                    <a:pt x="617274" y="448233"/>
                    <a:pt x="611419" y="442350"/>
                  </a:cubicBezTo>
                  <a:cubicBezTo>
                    <a:pt x="603171" y="434074"/>
                    <a:pt x="596106" y="434046"/>
                    <a:pt x="587239" y="441703"/>
                  </a:cubicBezTo>
                  <a:cubicBezTo>
                    <a:pt x="583636" y="444799"/>
                    <a:pt x="580427" y="448318"/>
                    <a:pt x="576880" y="451470"/>
                  </a:cubicBezTo>
                  <a:cubicBezTo>
                    <a:pt x="561116" y="465601"/>
                    <a:pt x="541722" y="465123"/>
                    <a:pt x="526690" y="450344"/>
                  </a:cubicBezTo>
                  <a:cubicBezTo>
                    <a:pt x="501666" y="425714"/>
                    <a:pt x="501074" y="375468"/>
                    <a:pt x="525536" y="350359"/>
                  </a:cubicBezTo>
                  <a:cubicBezTo>
                    <a:pt x="541919" y="333526"/>
                    <a:pt x="561989" y="333357"/>
                    <a:pt x="578822" y="349908"/>
                  </a:cubicBezTo>
                  <a:cubicBezTo>
                    <a:pt x="580089" y="351119"/>
                    <a:pt x="581384" y="352329"/>
                    <a:pt x="583185" y="354046"/>
                  </a:cubicBezTo>
                  <a:cubicBezTo>
                    <a:pt x="589294" y="348782"/>
                    <a:pt x="595261" y="343659"/>
                    <a:pt x="601201" y="338508"/>
                  </a:cubicBezTo>
                  <a:cubicBezTo>
                    <a:pt x="617724" y="324180"/>
                    <a:pt x="636049" y="323139"/>
                    <a:pt x="655134" y="331978"/>
                  </a:cubicBezTo>
                  <a:cubicBezTo>
                    <a:pt x="668815" y="338339"/>
                    <a:pt x="681707" y="346474"/>
                    <a:pt x="695500" y="352583"/>
                  </a:cubicBezTo>
                  <a:cubicBezTo>
                    <a:pt x="717935" y="362547"/>
                    <a:pt x="740313" y="373160"/>
                    <a:pt x="763649" y="380506"/>
                  </a:cubicBezTo>
                  <a:cubicBezTo>
                    <a:pt x="794416" y="390190"/>
                    <a:pt x="824338" y="381745"/>
                    <a:pt x="852572" y="368994"/>
                  </a:cubicBezTo>
                  <a:cubicBezTo>
                    <a:pt x="890686" y="351794"/>
                    <a:pt x="928096" y="333075"/>
                    <a:pt x="965956" y="315313"/>
                  </a:cubicBezTo>
                  <a:cubicBezTo>
                    <a:pt x="1008630" y="295299"/>
                    <a:pt x="1050910" y="274272"/>
                    <a:pt x="1097440" y="264054"/>
                  </a:cubicBezTo>
                  <a:cubicBezTo>
                    <a:pt x="1144815" y="253639"/>
                    <a:pt x="1191711" y="258255"/>
                    <a:pt x="1238608" y="267629"/>
                  </a:cubicBezTo>
                  <a:cubicBezTo>
                    <a:pt x="1283309" y="276552"/>
                    <a:pt x="1326546" y="289782"/>
                    <a:pt x="1368206" y="308220"/>
                  </a:cubicBezTo>
                  <a:cubicBezTo>
                    <a:pt x="1370036" y="309036"/>
                    <a:pt x="1372063" y="309402"/>
                    <a:pt x="1374399" y="310106"/>
                  </a:cubicBezTo>
                  <a:cubicBezTo>
                    <a:pt x="1375947" y="289726"/>
                    <a:pt x="1373751" y="268642"/>
                    <a:pt x="1380001" y="250430"/>
                  </a:cubicBezTo>
                  <a:cubicBezTo>
                    <a:pt x="1386250" y="232245"/>
                    <a:pt x="1400915" y="216904"/>
                    <a:pt x="1412428" y="199480"/>
                  </a:cubicBezTo>
                  <a:cubicBezTo>
                    <a:pt x="1405194" y="198804"/>
                    <a:pt x="1397931" y="197875"/>
                    <a:pt x="1390641" y="197509"/>
                  </a:cubicBezTo>
                  <a:cubicBezTo>
                    <a:pt x="1383210" y="197144"/>
                    <a:pt x="1378903" y="194666"/>
                    <a:pt x="1379803" y="186194"/>
                  </a:cubicBezTo>
                  <a:cubicBezTo>
                    <a:pt x="1380395" y="180592"/>
                    <a:pt x="1380085" y="174906"/>
                    <a:pt x="1379888" y="169276"/>
                  </a:cubicBezTo>
                  <a:cubicBezTo>
                    <a:pt x="1379635" y="162014"/>
                    <a:pt x="1383181" y="159987"/>
                    <a:pt x="1389909" y="160803"/>
                  </a:cubicBezTo>
                  <a:cubicBezTo>
                    <a:pt x="1397340" y="161704"/>
                    <a:pt x="1404856" y="162014"/>
                    <a:pt x="1412316" y="162576"/>
                  </a:cubicBezTo>
                  <a:cubicBezTo>
                    <a:pt x="1412541" y="161760"/>
                    <a:pt x="1412794" y="160972"/>
                    <a:pt x="1413019" y="160184"/>
                  </a:cubicBezTo>
                  <a:cubicBezTo>
                    <a:pt x="1411133" y="158551"/>
                    <a:pt x="1409247" y="156890"/>
                    <a:pt x="1407333" y="155286"/>
                  </a:cubicBezTo>
                  <a:cubicBezTo>
                    <a:pt x="1365307" y="119762"/>
                    <a:pt x="1365504" y="50909"/>
                    <a:pt x="1407727" y="15582"/>
                  </a:cubicBezTo>
                  <a:cubicBezTo>
                    <a:pt x="1422675" y="3070"/>
                    <a:pt x="1440824" y="-1737"/>
                    <a:pt x="1458368" y="551"/>
                  </a:cubicBezTo>
                  <a:close/>
                </a:path>
              </a:pathLst>
            </a:custGeom>
            <a:solidFill>
              <a:schemeClr val="accent1"/>
            </a:solidFill>
            <a:ln w="2811"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F8808D94-4E43-4046-E5DA-CE5CEA4EE46C}"/>
                </a:ext>
              </a:extLst>
            </p:cNvPr>
            <p:cNvSpPr/>
            <p:nvPr/>
          </p:nvSpPr>
          <p:spPr>
            <a:xfrm>
              <a:off x="4317909" y="4356853"/>
              <a:ext cx="1209638" cy="793370"/>
            </a:xfrm>
            <a:custGeom>
              <a:avLst/>
              <a:gdLst>
                <a:gd name="connsiteX0" fmla="*/ 381228 w 1209638"/>
                <a:gd name="connsiteY0" fmla="*/ 649380 h 793370"/>
                <a:gd name="connsiteX1" fmla="*/ 433198 w 1209638"/>
                <a:gd name="connsiteY1" fmla="*/ 691873 h 793370"/>
                <a:gd name="connsiteX2" fmla="*/ 381729 w 1209638"/>
                <a:gd name="connsiteY2" fmla="*/ 737295 h 793370"/>
                <a:gd name="connsiteX3" fmla="*/ 381266 w 1209638"/>
                <a:gd name="connsiteY3" fmla="*/ 727008 h 793370"/>
                <a:gd name="connsiteX4" fmla="*/ 381228 w 1209638"/>
                <a:gd name="connsiteY4" fmla="*/ 649380 h 793370"/>
                <a:gd name="connsiteX5" fmla="*/ 843029 w 1209638"/>
                <a:gd name="connsiteY5" fmla="*/ 605192 h 793370"/>
                <a:gd name="connsiteX6" fmla="*/ 843029 w 1209638"/>
                <a:gd name="connsiteY6" fmla="*/ 679894 h 793370"/>
                <a:gd name="connsiteX7" fmla="*/ 800536 w 1209638"/>
                <a:gd name="connsiteY7" fmla="*/ 640367 h 793370"/>
                <a:gd name="connsiteX8" fmla="*/ 843029 w 1209638"/>
                <a:gd name="connsiteY8" fmla="*/ 605192 h 793370"/>
                <a:gd name="connsiteX9" fmla="*/ 353066 w 1209638"/>
                <a:gd name="connsiteY9" fmla="*/ 495010 h 793370"/>
                <a:gd name="connsiteX10" fmla="*/ 353066 w 1209638"/>
                <a:gd name="connsiteY10" fmla="*/ 570443 h 793370"/>
                <a:gd name="connsiteX11" fmla="*/ 310572 w 1209638"/>
                <a:gd name="connsiteY11" fmla="*/ 531610 h 793370"/>
                <a:gd name="connsiteX12" fmla="*/ 353066 w 1209638"/>
                <a:gd name="connsiteY12" fmla="*/ 495010 h 793370"/>
                <a:gd name="connsiteX13" fmla="*/ 809473 w 1209638"/>
                <a:gd name="connsiteY13" fmla="*/ 315252 h 793370"/>
                <a:gd name="connsiteX14" fmla="*/ 809473 w 1209638"/>
                <a:gd name="connsiteY14" fmla="*/ 376006 h 793370"/>
                <a:gd name="connsiteX15" fmla="*/ 907635 w 1209638"/>
                <a:gd name="connsiteY15" fmla="*/ 376006 h 793370"/>
                <a:gd name="connsiteX16" fmla="*/ 907635 w 1209638"/>
                <a:gd name="connsiteY16" fmla="*/ 315252 h 793370"/>
                <a:gd name="connsiteX17" fmla="*/ 809473 w 1209638"/>
                <a:gd name="connsiteY17" fmla="*/ 315252 h 793370"/>
                <a:gd name="connsiteX18" fmla="*/ 319973 w 1209638"/>
                <a:gd name="connsiteY18" fmla="*/ 205532 h 793370"/>
                <a:gd name="connsiteX19" fmla="*/ 319973 w 1209638"/>
                <a:gd name="connsiteY19" fmla="*/ 266364 h 793370"/>
                <a:gd name="connsiteX20" fmla="*/ 417518 w 1209638"/>
                <a:gd name="connsiteY20" fmla="*/ 266364 h 793370"/>
                <a:gd name="connsiteX21" fmla="*/ 417518 w 1209638"/>
                <a:gd name="connsiteY21" fmla="*/ 205532 h 793370"/>
                <a:gd name="connsiteX22" fmla="*/ 319973 w 1209638"/>
                <a:gd name="connsiteY22" fmla="*/ 205532 h 793370"/>
                <a:gd name="connsiteX23" fmla="*/ 270622 w 1209638"/>
                <a:gd name="connsiteY23" fmla="*/ 0 h 793370"/>
                <a:gd name="connsiteX24" fmla="*/ 465482 w 1209638"/>
                <a:gd name="connsiteY24" fmla="*/ 0 h 793370"/>
                <a:gd name="connsiteX25" fmla="*/ 461668 w 1209638"/>
                <a:gd name="connsiteY25" fmla="*/ 17414 h 793370"/>
                <a:gd name="connsiteX26" fmla="*/ 473341 w 1209638"/>
                <a:gd name="connsiteY26" fmla="*/ 41645 h 793370"/>
                <a:gd name="connsiteX27" fmla="*/ 535405 w 1209638"/>
                <a:gd name="connsiteY27" fmla="*/ 69845 h 793370"/>
                <a:gd name="connsiteX28" fmla="*/ 531399 w 1209638"/>
                <a:gd name="connsiteY28" fmla="*/ 79979 h 793370"/>
                <a:gd name="connsiteX29" fmla="*/ 485322 w 1209638"/>
                <a:gd name="connsiteY29" fmla="*/ 190044 h 793370"/>
                <a:gd name="connsiteX30" fmla="*/ 495647 w 1209638"/>
                <a:gd name="connsiteY30" fmla="*/ 274839 h 793370"/>
                <a:gd name="connsiteX31" fmla="*/ 609952 w 1209638"/>
                <a:gd name="connsiteY31" fmla="*/ 445737 h 793370"/>
                <a:gd name="connsiteX32" fmla="*/ 645433 w 1209638"/>
                <a:gd name="connsiteY32" fmla="*/ 506799 h 793370"/>
                <a:gd name="connsiteX33" fmla="*/ 647937 w 1209638"/>
                <a:gd name="connsiteY33" fmla="*/ 502600 h 793370"/>
                <a:gd name="connsiteX34" fmla="*/ 729149 w 1209638"/>
                <a:gd name="connsiteY34" fmla="*/ 387178 h 793370"/>
                <a:gd name="connsiteX35" fmla="*/ 740667 w 1209638"/>
                <a:gd name="connsiteY35" fmla="*/ 299919 h 793370"/>
                <a:gd name="connsiteX36" fmla="*/ 705802 w 1209638"/>
                <a:gd name="connsiteY36" fmla="*/ 216820 h 793370"/>
                <a:gd name="connsiteX37" fmla="*/ 690469 w 1209638"/>
                <a:gd name="connsiteY37" fmla="*/ 179490 h 793370"/>
                <a:gd name="connsiteX38" fmla="*/ 769793 w 1209638"/>
                <a:gd name="connsiteY38" fmla="*/ 153561 h 793370"/>
                <a:gd name="connsiteX39" fmla="*/ 760546 w 1209638"/>
                <a:gd name="connsiteY39" fmla="*/ 109951 h 793370"/>
                <a:gd name="connsiteX40" fmla="*/ 955369 w 1209638"/>
                <a:gd name="connsiteY40" fmla="*/ 109951 h 793370"/>
                <a:gd name="connsiteX41" fmla="*/ 950283 w 1209638"/>
                <a:gd name="connsiteY41" fmla="*/ 132489 h 793370"/>
                <a:gd name="connsiteX42" fmla="*/ 958413 w 1209638"/>
                <a:gd name="connsiteY42" fmla="*/ 148861 h 793370"/>
                <a:gd name="connsiteX43" fmla="*/ 1025291 w 1209638"/>
                <a:gd name="connsiteY43" fmla="*/ 179490 h 793370"/>
                <a:gd name="connsiteX44" fmla="*/ 1020515 w 1209638"/>
                <a:gd name="connsiteY44" fmla="*/ 191394 h 793370"/>
                <a:gd name="connsiteX45" fmla="*/ 974631 w 1209638"/>
                <a:gd name="connsiteY45" fmla="*/ 301537 h 793370"/>
                <a:gd name="connsiteX46" fmla="*/ 981257 w 1209638"/>
                <a:gd name="connsiteY46" fmla="*/ 378048 h 793370"/>
                <a:gd name="connsiteX47" fmla="*/ 1121142 w 1209638"/>
                <a:gd name="connsiteY47" fmla="*/ 591748 h 793370"/>
                <a:gd name="connsiteX48" fmla="*/ 1207093 w 1209638"/>
                <a:gd name="connsiteY48" fmla="*/ 786223 h 793370"/>
                <a:gd name="connsiteX49" fmla="*/ 1209638 w 1209638"/>
                <a:gd name="connsiteY49" fmla="*/ 788425 h 793370"/>
                <a:gd name="connsiteX50" fmla="*/ 1084330 w 1209638"/>
                <a:gd name="connsiteY50" fmla="*/ 772502 h 793370"/>
                <a:gd name="connsiteX51" fmla="*/ 984500 w 1209638"/>
                <a:gd name="connsiteY51" fmla="*/ 764911 h 793370"/>
                <a:gd name="connsiteX52" fmla="*/ 967865 w 1209638"/>
                <a:gd name="connsiteY52" fmla="*/ 733227 h 793370"/>
                <a:gd name="connsiteX53" fmla="*/ 937339 w 1209638"/>
                <a:gd name="connsiteY53" fmla="*/ 710637 h 793370"/>
                <a:gd name="connsiteX54" fmla="*/ 880282 w 1209638"/>
                <a:gd name="connsiteY54" fmla="*/ 689949 h 793370"/>
                <a:gd name="connsiteX55" fmla="*/ 871538 w 1209638"/>
                <a:gd name="connsiteY55" fmla="*/ 682628 h 793370"/>
                <a:gd name="connsiteX56" fmla="*/ 871152 w 1209638"/>
                <a:gd name="connsiteY56" fmla="*/ 603883 h 793370"/>
                <a:gd name="connsiteX57" fmla="*/ 912297 w 1209638"/>
                <a:gd name="connsiteY57" fmla="*/ 648418 h 793370"/>
                <a:gd name="connsiteX58" fmla="*/ 978175 w 1209638"/>
                <a:gd name="connsiteY58" fmla="*/ 648418 h 793370"/>
                <a:gd name="connsiteX59" fmla="*/ 951208 w 1209638"/>
                <a:gd name="connsiteY59" fmla="*/ 582810 h 793370"/>
                <a:gd name="connsiteX60" fmla="*/ 882055 w 1209638"/>
                <a:gd name="connsiteY60" fmla="*/ 550256 h 793370"/>
                <a:gd name="connsiteX61" fmla="*/ 870998 w 1209638"/>
                <a:gd name="connsiteY61" fmla="*/ 536965 h 793370"/>
                <a:gd name="connsiteX62" fmla="*/ 871152 w 1209638"/>
                <a:gd name="connsiteY62" fmla="*/ 512039 h 793370"/>
                <a:gd name="connsiteX63" fmla="*/ 843954 w 1209638"/>
                <a:gd name="connsiteY63" fmla="*/ 512039 h 793370"/>
                <a:gd name="connsiteX64" fmla="*/ 843954 w 1209638"/>
                <a:gd name="connsiteY64" fmla="*/ 547829 h 793370"/>
                <a:gd name="connsiteX65" fmla="*/ 826849 w 1209638"/>
                <a:gd name="connsiteY65" fmla="*/ 550410 h 793370"/>
                <a:gd name="connsiteX66" fmla="*/ 755847 w 1209638"/>
                <a:gd name="connsiteY66" fmla="*/ 586970 h 793370"/>
                <a:gd name="connsiteX67" fmla="*/ 783393 w 1209638"/>
                <a:gd name="connsiteY67" fmla="*/ 728744 h 793370"/>
                <a:gd name="connsiteX68" fmla="*/ 829275 w 1209638"/>
                <a:gd name="connsiteY68" fmla="*/ 744692 h 793370"/>
                <a:gd name="connsiteX69" fmla="*/ 846440 w 1209638"/>
                <a:gd name="connsiteY69" fmla="*/ 754889 h 793370"/>
                <a:gd name="connsiteX70" fmla="*/ 624275 w 1209638"/>
                <a:gd name="connsiteY70" fmla="*/ 749271 h 793370"/>
                <a:gd name="connsiteX71" fmla="*/ 468458 w 1209638"/>
                <a:gd name="connsiteY71" fmla="*/ 753211 h 793370"/>
                <a:gd name="connsiteX72" fmla="*/ 478542 w 1209638"/>
                <a:gd name="connsiteY72" fmla="*/ 749393 h 793370"/>
                <a:gd name="connsiteX73" fmla="*/ 473765 w 1209638"/>
                <a:gd name="connsiteY73" fmla="*/ 619447 h 793370"/>
                <a:gd name="connsiteX74" fmla="*/ 405113 w 1209638"/>
                <a:gd name="connsiteY74" fmla="*/ 584466 h 793370"/>
                <a:gd name="connsiteX75" fmla="*/ 381343 w 1209638"/>
                <a:gd name="connsiteY75" fmla="*/ 552837 h 793370"/>
                <a:gd name="connsiteX76" fmla="*/ 381343 w 1209638"/>
                <a:gd name="connsiteY76" fmla="*/ 493855 h 793370"/>
                <a:gd name="connsiteX77" fmla="*/ 422256 w 1209638"/>
                <a:gd name="connsiteY77" fmla="*/ 538506 h 793370"/>
                <a:gd name="connsiteX78" fmla="*/ 488559 w 1209638"/>
                <a:gd name="connsiteY78" fmla="*/ 538506 h 793370"/>
                <a:gd name="connsiteX79" fmla="*/ 380957 w 1209638"/>
                <a:gd name="connsiteY79" fmla="*/ 438340 h 793370"/>
                <a:gd name="connsiteX80" fmla="*/ 380957 w 1209638"/>
                <a:gd name="connsiteY80" fmla="*/ 402627 h 793370"/>
                <a:gd name="connsiteX81" fmla="*/ 353758 w 1209638"/>
                <a:gd name="connsiteY81" fmla="*/ 402627 h 793370"/>
                <a:gd name="connsiteX82" fmla="*/ 353758 w 1209638"/>
                <a:gd name="connsiteY82" fmla="*/ 436529 h 793370"/>
                <a:gd name="connsiteX83" fmla="*/ 304908 w 1209638"/>
                <a:gd name="connsiteY83" fmla="*/ 449975 h 793370"/>
                <a:gd name="connsiteX84" fmla="*/ 243538 w 1209638"/>
                <a:gd name="connsiteY84" fmla="*/ 545518 h 793370"/>
                <a:gd name="connsiteX85" fmla="*/ 307606 w 1209638"/>
                <a:gd name="connsiteY85" fmla="*/ 624918 h 793370"/>
                <a:gd name="connsiteX86" fmla="*/ 344859 w 1209638"/>
                <a:gd name="connsiteY86" fmla="*/ 636090 h 793370"/>
                <a:gd name="connsiteX87" fmla="*/ 353875 w 1209638"/>
                <a:gd name="connsiteY87" fmla="*/ 647841 h 793370"/>
                <a:gd name="connsiteX88" fmla="*/ 353682 w 1209638"/>
                <a:gd name="connsiteY88" fmla="*/ 729436 h 793370"/>
                <a:gd name="connsiteX89" fmla="*/ 352718 w 1209638"/>
                <a:gd name="connsiteY89" fmla="*/ 737335 h 793370"/>
                <a:gd name="connsiteX90" fmla="*/ 303059 w 1209638"/>
                <a:gd name="connsiteY90" fmla="*/ 688754 h 793370"/>
                <a:gd name="connsiteX91" fmla="*/ 296472 w 1209638"/>
                <a:gd name="connsiteY91" fmla="*/ 677005 h 793370"/>
                <a:gd name="connsiteX92" fmla="*/ 236141 w 1209638"/>
                <a:gd name="connsiteY92" fmla="*/ 676464 h 793370"/>
                <a:gd name="connsiteX93" fmla="*/ 270159 w 1209638"/>
                <a:gd name="connsiteY93" fmla="*/ 760258 h 793370"/>
                <a:gd name="connsiteX94" fmla="*/ 281019 w 1209638"/>
                <a:gd name="connsiteY94" fmla="*/ 763621 h 793370"/>
                <a:gd name="connsiteX95" fmla="*/ 164220 w 1209638"/>
                <a:gd name="connsiteY95" fmla="*/ 772502 h 793370"/>
                <a:gd name="connsiteX96" fmla="*/ 0 w 1209638"/>
                <a:gd name="connsiteY96" fmla="*/ 793370 h 793370"/>
                <a:gd name="connsiteX97" fmla="*/ 2793 w 1209638"/>
                <a:gd name="connsiteY97" fmla="*/ 772508 h 793370"/>
                <a:gd name="connsiteX98" fmla="*/ 44825 w 1209638"/>
                <a:gd name="connsiteY98" fmla="*/ 603498 h 793370"/>
                <a:gd name="connsiteX99" fmla="*/ 237297 w 1209638"/>
                <a:gd name="connsiteY99" fmla="*/ 280000 h 793370"/>
                <a:gd name="connsiteX100" fmla="*/ 251783 w 1209638"/>
                <a:gd name="connsiteY100" fmla="*/ 193243 h 793370"/>
                <a:gd name="connsiteX101" fmla="*/ 235370 w 1209638"/>
                <a:gd name="connsiteY101" fmla="*/ 153909 h 793370"/>
                <a:gd name="connsiteX102" fmla="*/ 200466 w 1209638"/>
                <a:gd name="connsiteY102" fmla="*/ 69845 h 793370"/>
                <a:gd name="connsiteX103" fmla="*/ 279828 w 1209638"/>
                <a:gd name="connsiteY103" fmla="*/ 43995 h 793370"/>
                <a:gd name="connsiteX104" fmla="*/ 270622 w 1209638"/>
                <a:gd name="connsiteY104" fmla="*/ 0 h 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09638" h="793370">
                  <a:moveTo>
                    <a:pt x="381228" y="649380"/>
                  </a:moveTo>
                  <a:cubicBezTo>
                    <a:pt x="410353" y="649650"/>
                    <a:pt x="433083" y="668566"/>
                    <a:pt x="433198" y="691873"/>
                  </a:cubicBezTo>
                  <a:cubicBezTo>
                    <a:pt x="433275" y="716762"/>
                    <a:pt x="411046" y="736949"/>
                    <a:pt x="381729" y="737295"/>
                  </a:cubicBezTo>
                  <a:cubicBezTo>
                    <a:pt x="381536" y="733366"/>
                    <a:pt x="381266" y="730207"/>
                    <a:pt x="381266" y="727008"/>
                  </a:cubicBezTo>
                  <a:cubicBezTo>
                    <a:pt x="381228" y="701120"/>
                    <a:pt x="381228" y="675269"/>
                    <a:pt x="381228" y="649380"/>
                  </a:cubicBezTo>
                  <a:close/>
                  <a:moveTo>
                    <a:pt x="843029" y="605192"/>
                  </a:moveTo>
                  <a:cubicBezTo>
                    <a:pt x="843029" y="630042"/>
                    <a:pt x="843029" y="654967"/>
                    <a:pt x="843029" y="679894"/>
                  </a:cubicBezTo>
                  <a:cubicBezTo>
                    <a:pt x="815753" y="678236"/>
                    <a:pt x="798687" y="662210"/>
                    <a:pt x="800536" y="640367"/>
                  </a:cubicBezTo>
                  <a:cubicBezTo>
                    <a:pt x="802423" y="617790"/>
                    <a:pt x="819490" y="603459"/>
                    <a:pt x="843029" y="605192"/>
                  </a:cubicBezTo>
                  <a:close/>
                  <a:moveTo>
                    <a:pt x="353066" y="495010"/>
                  </a:moveTo>
                  <a:cubicBezTo>
                    <a:pt x="353066" y="520591"/>
                    <a:pt x="353066" y="545478"/>
                    <a:pt x="353066" y="570443"/>
                  </a:cubicBezTo>
                  <a:cubicBezTo>
                    <a:pt x="325212" y="567669"/>
                    <a:pt x="309493" y="553107"/>
                    <a:pt x="310572" y="531610"/>
                  </a:cubicBezTo>
                  <a:cubicBezTo>
                    <a:pt x="311688" y="509381"/>
                    <a:pt x="327715" y="495165"/>
                    <a:pt x="353066" y="495010"/>
                  </a:cubicBezTo>
                  <a:close/>
                  <a:moveTo>
                    <a:pt x="809473" y="315252"/>
                  </a:moveTo>
                  <a:cubicBezTo>
                    <a:pt x="809473" y="335747"/>
                    <a:pt x="809473" y="355472"/>
                    <a:pt x="809473" y="376006"/>
                  </a:cubicBezTo>
                  <a:cubicBezTo>
                    <a:pt x="842336" y="376006"/>
                    <a:pt x="874581" y="376006"/>
                    <a:pt x="907635" y="376006"/>
                  </a:cubicBezTo>
                  <a:cubicBezTo>
                    <a:pt x="907635" y="354741"/>
                    <a:pt x="907635" y="335055"/>
                    <a:pt x="907635" y="315252"/>
                  </a:cubicBezTo>
                  <a:cubicBezTo>
                    <a:pt x="874581" y="315252"/>
                    <a:pt x="842258" y="315252"/>
                    <a:pt x="809473" y="315252"/>
                  </a:cubicBezTo>
                  <a:close/>
                  <a:moveTo>
                    <a:pt x="319973" y="205532"/>
                  </a:moveTo>
                  <a:cubicBezTo>
                    <a:pt x="319973" y="226181"/>
                    <a:pt x="319973" y="246099"/>
                    <a:pt x="319973" y="266364"/>
                  </a:cubicBezTo>
                  <a:cubicBezTo>
                    <a:pt x="352911" y="266364"/>
                    <a:pt x="384809" y="266364"/>
                    <a:pt x="417518" y="266364"/>
                  </a:cubicBezTo>
                  <a:cubicBezTo>
                    <a:pt x="417518" y="246022"/>
                    <a:pt x="417518" y="226336"/>
                    <a:pt x="417518" y="205532"/>
                  </a:cubicBezTo>
                  <a:cubicBezTo>
                    <a:pt x="384656" y="205532"/>
                    <a:pt x="352410" y="205532"/>
                    <a:pt x="319973" y="205532"/>
                  </a:cubicBezTo>
                  <a:close/>
                  <a:moveTo>
                    <a:pt x="270622" y="0"/>
                  </a:moveTo>
                  <a:cubicBezTo>
                    <a:pt x="336307" y="0"/>
                    <a:pt x="400258" y="0"/>
                    <a:pt x="465482" y="0"/>
                  </a:cubicBezTo>
                  <a:cubicBezTo>
                    <a:pt x="464095" y="6549"/>
                    <a:pt x="463787" y="12367"/>
                    <a:pt x="461668" y="17414"/>
                  </a:cubicBezTo>
                  <a:cubicBezTo>
                    <a:pt x="456313" y="30280"/>
                    <a:pt x="460859" y="36637"/>
                    <a:pt x="473341" y="41645"/>
                  </a:cubicBezTo>
                  <a:cubicBezTo>
                    <a:pt x="494222" y="50045"/>
                    <a:pt x="514447" y="60215"/>
                    <a:pt x="535405" y="69845"/>
                  </a:cubicBezTo>
                  <a:cubicBezTo>
                    <a:pt x="533749" y="74046"/>
                    <a:pt x="532631" y="77012"/>
                    <a:pt x="531399" y="79979"/>
                  </a:cubicBezTo>
                  <a:cubicBezTo>
                    <a:pt x="516027" y="116655"/>
                    <a:pt x="500463" y="153253"/>
                    <a:pt x="485322" y="190044"/>
                  </a:cubicBezTo>
                  <a:cubicBezTo>
                    <a:pt x="472955" y="220095"/>
                    <a:pt x="476346" y="247332"/>
                    <a:pt x="495647" y="274839"/>
                  </a:cubicBezTo>
                  <a:cubicBezTo>
                    <a:pt x="534981" y="330932"/>
                    <a:pt x="572389" y="388412"/>
                    <a:pt x="609952" y="445737"/>
                  </a:cubicBezTo>
                  <a:cubicBezTo>
                    <a:pt x="622511" y="464923"/>
                    <a:pt x="633105" y="485456"/>
                    <a:pt x="645433" y="506799"/>
                  </a:cubicBezTo>
                  <a:cubicBezTo>
                    <a:pt x="646667" y="504719"/>
                    <a:pt x="647244" y="503602"/>
                    <a:pt x="647937" y="502600"/>
                  </a:cubicBezTo>
                  <a:cubicBezTo>
                    <a:pt x="674943" y="464075"/>
                    <a:pt x="701526" y="425241"/>
                    <a:pt x="729149" y="387178"/>
                  </a:cubicBezTo>
                  <a:cubicBezTo>
                    <a:pt x="749028" y="359825"/>
                    <a:pt x="753497" y="331124"/>
                    <a:pt x="740667" y="299919"/>
                  </a:cubicBezTo>
                  <a:cubicBezTo>
                    <a:pt x="729226" y="272142"/>
                    <a:pt x="717398" y="244519"/>
                    <a:pt x="705802" y="216820"/>
                  </a:cubicBezTo>
                  <a:cubicBezTo>
                    <a:pt x="700679" y="204608"/>
                    <a:pt x="695746" y="192356"/>
                    <a:pt x="690469" y="179490"/>
                  </a:cubicBezTo>
                  <a:cubicBezTo>
                    <a:pt x="717784" y="170551"/>
                    <a:pt x="743826" y="162037"/>
                    <a:pt x="769793" y="153561"/>
                  </a:cubicBezTo>
                  <a:cubicBezTo>
                    <a:pt x="766479" y="137997"/>
                    <a:pt x="763590" y="124244"/>
                    <a:pt x="760546" y="109951"/>
                  </a:cubicBezTo>
                  <a:cubicBezTo>
                    <a:pt x="826040" y="109951"/>
                    <a:pt x="890223" y="109951"/>
                    <a:pt x="955369" y="109951"/>
                  </a:cubicBezTo>
                  <a:cubicBezTo>
                    <a:pt x="953558" y="118349"/>
                    <a:pt x="952749" y="125747"/>
                    <a:pt x="950283" y="132489"/>
                  </a:cubicBezTo>
                  <a:cubicBezTo>
                    <a:pt x="947009" y="141465"/>
                    <a:pt x="950283" y="145317"/>
                    <a:pt x="958413" y="148861"/>
                  </a:cubicBezTo>
                  <a:cubicBezTo>
                    <a:pt x="980680" y="158532"/>
                    <a:pt x="1002601" y="169010"/>
                    <a:pt x="1025291" y="179490"/>
                  </a:cubicBezTo>
                  <a:cubicBezTo>
                    <a:pt x="1023481" y="183996"/>
                    <a:pt x="1022056" y="187694"/>
                    <a:pt x="1020515" y="191394"/>
                  </a:cubicBezTo>
                  <a:cubicBezTo>
                    <a:pt x="1005182" y="228108"/>
                    <a:pt x="989657" y="264706"/>
                    <a:pt x="974631" y="301537"/>
                  </a:cubicBezTo>
                  <a:cubicBezTo>
                    <a:pt x="963845" y="328004"/>
                    <a:pt x="963690" y="354624"/>
                    <a:pt x="981257" y="378048"/>
                  </a:cubicBezTo>
                  <a:cubicBezTo>
                    <a:pt x="1032457" y="446315"/>
                    <a:pt x="1079690" y="517124"/>
                    <a:pt x="1121142" y="591748"/>
                  </a:cubicBezTo>
                  <a:cubicBezTo>
                    <a:pt x="1155700" y="653965"/>
                    <a:pt x="1187483" y="717455"/>
                    <a:pt x="1207093" y="786223"/>
                  </a:cubicBezTo>
                  <a:lnTo>
                    <a:pt x="1209638" y="788425"/>
                  </a:lnTo>
                  <a:lnTo>
                    <a:pt x="1084330" y="772502"/>
                  </a:lnTo>
                  <a:lnTo>
                    <a:pt x="984500" y="764911"/>
                  </a:lnTo>
                  <a:lnTo>
                    <a:pt x="967865" y="733227"/>
                  </a:lnTo>
                  <a:cubicBezTo>
                    <a:pt x="959461" y="723677"/>
                    <a:pt x="949108" y="716339"/>
                    <a:pt x="937339" y="710637"/>
                  </a:cubicBezTo>
                  <a:cubicBezTo>
                    <a:pt x="919232" y="701853"/>
                    <a:pt x="899238" y="696999"/>
                    <a:pt x="880282" y="689949"/>
                  </a:cubicBezTo>
                  <a:cubicBezTo>
                    <a:pt x="876816" y="688638"/>
                    <a:pt x="871615" y="685209"/>
                    <a:pt x="871538" y="682628"/>
                  </a:cubicBezTo>
                  <a:cubicBezTo>
                    <a:pt x="870883" y="656778"/>
                    <a:pt x="871152" y="630889"/>
                    <a:pt x="871152" y="603883"/>
                  </a:cubicBezTo>
                  <a:cubicBezTo>
                    <a:pt x="899469" y="606926"/>
                    <a:pt x="907328" y="626728"/>
                    <a:pt x="912297" y="648418"/>
                  </a:cubicBezTo>
                  <a:cubicBezTo>
                    <a:pt x="934526" y="648418"/>
                    <a:pt x="955831" y="648418"/>
                    <a:pt x="978175" y="648418"/>
                  </a:cubicBezTo>
                  <a:cubicBezTo>
                    <a:pt x="976403" y="622799"/>
                    <a:pt x="968468" y="600878"/>
                    <a:pt x="951208" y="582810"/>
                  </a:cubicBezTo>
                  <a:cubicBezTo>
                    <a:pt x="932407" y="563085"/>
                    <a:pt x="908291" y="554108"/>
                    <a:pt x="882055" y="550256"/>
                  </a:cubicBezTo>
                  <a:cubicBezTo>
                    <a:pt x="873464" y="548984"/>
                    <a:pt x="870151" y="545749"/>
                    <a:pt x="870998" y="536965"/>
                  </a:cubicBezTo>
                  <a:cubicBezTo>
                    <a:pt x="871768" y="528721"/>
                    <a:pt x="871152" y="520360"/>
                    <a:pt x="871152" y="512039"/>
                  </a:cubicBezTo>
                  <a:cubicBezTo>
                    <a:pt x="860982" y="512039"/>
                    <a:pt x="853007" y="512039"/>
                    <a:pt x="843954" y="512039"/>
                  </a:cubicBezTo>
                  <a:cubicBezTo>
                    <a:pt x="843954" y="523866"/>
                    <a:pt x="843954" y="535116"/>
                    <a:pt x="843954" y="547829"/>
                  </a:cubicBezTo>
                  <a:cubicBezTo>
                    <a:pt x="837212" y="548831"/>
                    <a:pt x="832011" y="549524"/>
                    <a:pt x="826849" y="550410"/>
                  </a:cubicBezTo>
                  <a:cubicBezTo>
                    <a:pt x="799303" y="555072"/>
                    <a:pt x="774993" y="565628"/>
                    <a:pt x="755847" y="586970"/>
                  </a:cubicBezTo>
                  <a:cubicBezTo>
                    <a:pt x="723331" y="623184"/>
                    <a:pt x="719402" y="700890"/>
                    <a:pt x="783393" y="728744"/>
                  </a:cubicBezTo>
                  <a:cubicBezTo>
                    <a:pt x="798186" y="735178"/>
                    <a:pt x="814174" y="738876"/>
                    <a:pt x="829275" y="744692"/>
                  </a:cubicBezTo>
                  <a:lnTo>
                    <a:pt x="846440" y="754889"/>
                  </a:lnTo>
                  <a:lnTo>
                    <a:pt x="624275" y="749271"/>
                  </a:lnTo>
                  <a:lnTo>
                    <a:pt x="468458" y="753211"/>
                  </a:lnTo>
                  <a:lnTo>
                    <a:pt x="478542" y="749393"/>
                  </a:lnTo>
                  <a:cubicBezTo>
                    <a:pt x="509863" y="715298"/>
                    <a:pt x="507012" y="651846"/>
                    <a:pt x="473765" y="619447"/>
                  </a:cubicBezTo>
                  <a:cubicBezTo>
                    <a:pt x="454387" y="600685"/>
                    <a:pt x="430386" y="591593"/>
                    <a:pt x="405113" y="584466"/>
                  </a:cubicBezTo>
                  <a:cubicBezTo>
                    <a:pt x="381266" y="577764"/>
                    <a:pt x="381343" y="577454"/>
                    <a:pt x="381343" y="552837"/>
                  </a:cubicBezTo>
                  <a:cubicBezTo>
                    <a:pt x="381343" y="533575"/>
                    <a:pt x="381343" y="514312"/>
                    <a:pt x="381343" y="493855"/>
                  </a:cubicBezTo>
                  <a:cubicBezTo>
                    <a:pt x="409312" y="497784"/>
                    <a:pt x="417787" y="516547"/>
                    <a:pt x="422256" y="538506"/>
                  </a:cubicBezTo>
                  <a:cubicBezTo>
                    <a:pt x="444447" y="538506"/>
                    <a:pt x="466098" y="538506"/>
                    <a:pt x="488559" y="538506"/>
                  </a:cubicBezTo>
                  <a:cubicBezTo>
                    <a:pt x="481970" y="473129"/>
                    <a:pt x="440672" y="446353"/>
                    <a:pt x="380957" y="438340"/>
                  </a:cubicBezTo>
                  <a:cubicBezTo>
                    <a:pt x="380957" y="425935"/>
                    <a:pt x="380957" y="414377"/>
                    <a:pt x="380957" y="402627"/>
                  </a:cubicBezTo>
                  <a:cubicBezTo>
                    <a:pt x="371249" y="402627"/>
                    <a:pt x="363005" y="402627"/>
                    <a:pt x="353758" y="402627"/>
                  </a:cubicBezTo>
                  <a:cubicBezTo>
                    <a:pt x="353758" y="414801"/>
                    <a:pt x="353758" y="426051"/>
                    <a:pt x="353758" y="436529"/>
                  </a:cubicBezTo>
                  <a:cubicBezTo>
                    <a:pt x="336037" y="441307"/>
                    <a:pt x="319856" y="444118"/>
                    <a:pt x="304908" y="449975"/>
                  </a:cubicBezTo>
                  <a:cubicBezTo>
                    <a:pt x="264264" y="465886"/>
                    <a:pt x="242613" y="500559"/>
                    <a:pt x="243538" y="545518"/>
                  </a:cubicBezTo>
                  <a:cubicBezTo>
                    <a:pt x="244309" y="583349"/>
                    <a:pt x="265498" y="609855"/>
                    <a:pt x="307606" y="624918"/>
                  </a:cubicBezTo>
                  <a:cubicBezTo>
                    <a:pt x="319780" y="629271"/>
                    <a:pt x="332300" y="632816"/>
                    <a:pt x="344859" y="636090"/>
                  </a:cubicBezTo>
                  <a:cubicBezTo>
                    <a:pt x="351408" y="637824"/>
                    <a:pt x="353989" y="640751"/>
                    <a:pt x="353875" y="647841"/>
                  </a:cubicBezTo>
                  <a:cubicBezTo>
                    <a:pt x="353489" y="675039"/>
                    <a:pt x="353758" y="702238"/>
                    <a:pt x="353682" y="729436"/>
                  </a:cubicBezTo>
                  <a:cubicBezTo>
                    <a:pt x="353682" y="732056"/>
                    <a:pt x="353066" y="734715"/>
                    <a:pt x="352718" y="737335"/>
                  </a:cubicBezTo>
                  <a:cubicBezTo>
                    <a:pt x="326445" y="733945"/>
                    <a:pt x="306797" y="714065"/>
                    <a:pt x="303059" y="688754"/>
                  </a:cubicBezTo>
                  <a:cubicBezTo>
                    <a:pt x="302405" y="684439"/>
                    <a:pt x="298937" y="677120"/>
                    <a:pt x="296472" y="677005"/>
                  </a:cubicBezTo>
                  <a:cubicBezTo>
                    <a:pt x="276785" y="676041"/>
                    <a:pt x="257022" y="676464"/>
                    <a:pt x="236141" y="676464"/>
                  </a:cubicBezTo>
                  <a:cubicBezTo>
                    <a:pt x="238800" y="709249"/>
                    <a:pt x="247043" y="737950"/>
                    <a:pt x="270159" y="760258"/>
                  </a:cubicBezTo>
                  <a:lnTo>
                    <a:pt x="281019" y="763621"/>
                  </a:lnTo>
                  <a:lnTo>
                    <a:pt x="164220" y="772502"/>
                  </a:lnTo>
                  <a:lnTo>
                    <a:pt x="0" y="793370"/>
                  </a:lnTo>
                  <a:lnTo>
                    <a:pt x="2793" y="772508"/>
                  </a:lnTo>
                  <a:cubicBezTo>
                    <a:pt x="2602" y="712678"/>
                    <a:pt x="21632" y="657317"/>
                    <a:pt x="44825" y="603498"/>
                  </a:cubicBezTo>
                  <a:cubicBezTo>
                    <a:pt x="94870" y="487345"/>
                    <a:pt x="160362" y="380205"/>
                    <a:pt x="237297" y="280000"/>
                  </a:cubicBezTo>
                  <a:cubicBezTo>
                    <a:pt x="257716" y="253419"/>
                    <a:pt x="264226" y="224988"/>
                    <a:pt x="251783" y="193243"/>
                  </a:cubicBezTo>
                  <a:cubicBezTo>
                    <a:pt x="246582" y="180029"/>
                    <a:pt x="240841" y="167006"/>
                    <a:pt x="235370" y="153909"/>
                  </a:cubicBezTo>
                  <a:cubicBezTo>
                    <a:pt x="223890" y="126247"/>
                    <a:pt x="212409" y="98587"/>
                    <a:pt x="200466" y="69845"/>
                  </a:cubicBezTo>
                  <a:cubicBezTo>
                    <a:pt x="227435" y="61062"/>
                    <a:pt x="253477" y="52587"/>
                    <a:pt x="279828" y="43995"/>
                  </a:cubicBezTo>
                  <a:cubicBezTo>
                    <a:pt x="276631" y="28624"/>
                    <a:pt x="273664" y="14602"/>
                    <a:pt x="270622" y="0"/>
                  </a:cubicBezTo>
                  <a:close/>
                </a:path>
              </a:pathLst>
            </a:custGeom>
            <a:solidFill>
              <a:schemeClr val="accent2"/>
            </a:solidFill>
            <a:ln w="2811" cap="flat">
              <a:noFill/>
              <a:prstDash val="solid"/>
              <a:miter/>
            </a:ln>
          </p:spPr>
          <p:txBody>
            <a:bodyPr wrap="square" rtlCol="0" anchor="ctr">
              <a:noAutofit/>
            </a:bodyPr>
            <a:lstStyle/>
            <a:p>
              <a:endParaRPr lang="en-US" dirty="0"/>
            </a:p>
          </p:txBody>
        </p:sp>
      </p:grpSp>
      <p:graphicFrame>
        <p:nvGraphicFramePr>
          <p:cNvPr id="41" name="TextBox 37">
            <a:extLst>
              <a:ext uri="{FF2B5EF4-FFF2-40B4-BE49-F238E27FC236}">
                <a16:creationId xmlns:a16="http://schemas.microsoft.com/office/drawing/2014/main" id="{CF54FADA-F442-4AE7-C82B-3D138502B745}"/>
              </a:ext>
            </a:extLst>
          </p:cNvPr>
          <p:cNvGraphicFramePr/>
          <p:nvPr/>
        </p:nvGraphicFramePr>
        <p:xfrm>
          <a:off x="4233607" y="1966107"/>
          <a:ext cx="7663119" cy="35137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Audio 24">
            <a:hlinkClick r:id="" action="ppaction://media"/>
            <a:extLst>
              <a:ext uri="{FF2B5EF4-FFF2-40B4-BE49-F238E27FC236}">
                <a16:creationId xmlns:a16="http://schemas.microsoft.com/office/drawing/2014/main" id="{770DA556-B8A7-E0DC-E4BD-DC5FB068761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32015430"/>
      </p:ext>
    </p:extLst>
  </p:cSld>
  <p:clrMapOvr>
    <a:masterClrMapping/>
  </p:clrMapOvr>
  <mc:AlternateContent xmlns:mc="http://schemas.openxmlformats.org/markup-compatibility/2006">
    <mc:Choice xmlns:p14="http://schemas.microsoft.com/office/powerpoint/2010/main" Requires="p14">
      <p:transition spd="slow" p14:dur="2000" advTm="40704"/>
    </mc:Choice>
    <mc:Fallback>
      <p:transition spd="slow" advTm="4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377E396-5541-435E-97FF-26BC208AFFAC}"/>
              </a:ext>
            </a:extLst>
          </p:cNvPr>
          <p:cNvSpPr txBox="1"/>
          <p:nvPr/>
        </p:nvSpPr>
        <p:spPr>
          <a:xfrm>
            <a:off x="1099881" y="1908957"/>
            <a:ext cx="10119807" cy="2938753"/>
          </a:xfrm>
          <a:prstGeom prst="rect">
            <a:avLst/>
          </a:prstGeom>
          <a:noFill/>
        </p:spPr>
        <p:txBody>
          <a:bodyPr wrap="square" rtlCol="0">
            <a:spAutoFit/>
          </a:bodyPr>
          <a:lstStyle/>
          <a:p>
            <a:pPr marL="22860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Legal compliance: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This dataset is a fictional dataset from Kaggle and doesn’t have any legal issue.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Affordability :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housing market in itself is an incredibly unpredictable entity. The supply and the demand for houses is slowly starting to decrease, which is putting home buyers in a tricky spot for finding affordable houses. Therefore, with the excitement around buying a home needs to be ensured that the lifestyle of Americans is taken into account from an ethical standpoint. Hopefully, the information is not utilized to scam home buyers or home sellers, but it is a possibility that needs to be envisioned.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Ethical Considerations</a:t>
            </a:r>
            <a:endParaRPr lang="en-US" dirty="0">
              <a:solidFill>
                <a:schemeClr val="bg1"/>
              </a:solidFill>
            </a:endParaRPr>
          </a:p>
        </p:txBody>
      </p:sp>
      <p:pic>
        <p:nvPicPr>
          <p:cNvPr id="25" name="Audio 24">
            <a:hlinkClick r:id="" action="ppaction://media"/>
            <a:extLst>
              <a:ext uri="{FF2B5EF4-FFF2-40B4-BE49-F238E27FC236}">
                <a16:creationId xmlns:a16="http://schemas.microsoft.com/office/drawing/2014/main" id="{5DD1E97F-23C7-7E77-BDA9-3BFA1827A30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5794059"/>
      </p:ext>
    </p:extLst>
  </p:cSld>
  <p:clrMapOvr>
    <a:masterClrMapping/>
  </p:clrMapOvr>
  <mc:AlternateContent xmlns:mc="http://schemas.openxmlformats.org/markup-compatibility/2006">
    <mc:Choice xmlns:p14="http://schemas.microsoft.com/office/powerpoint/2010/main" Requires="p14">
      <p:transition spd="slow" p14:dur="2000" advTm="47018"/>
    </mc:Choice>
    <mc:Fallback>
      <p:transition spd="slow" advTm="47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377E396-5541-435E-97FF-26BC208AFFAC}"/>
              </a:ext>
            </a:extLst>
          </p:cNvPr>
          <p:cNvSpPr txBox="1"/>
          <p:nvPr/>
        </p:nvSpPr>
        <p:spPr>
          <a:xfrm>
            <a:off x="1099881" y="1908957"/>
            <a:ext cx="8501319" cy="1778820"/>
          </a:xfrm>
          <a:prstGeom prst="rect">
            <a:avLst/>
          </a:prstGeom>
          <a:noFill/>
        </p:spPr>
        <p:txBody>
          <a:bodyPr wrap="square" rtlCol="0">
            <a:spAutoFit/>
          </a:bodyPr>
          <a:lstStyle/>
          <a:p>
            <a:pPr marL="571500" marR="0" indent="-342900">
              <a:lnSpc>
                <a:spcPct val="115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Dataset  : </a:t>
            </a:r>
            <a:r>
              <a:rPr lang="en-US" sz="1200" u="sng" dirty="0">
                <a:solidFill>
                  <a:srgbClr val="0000FF"/>
                </a:solidFill>
                <a:latin typeface="Arial" panose="020B0604020202020204" pitchFamily="34" charset="0"/>
                <a:ea typeface="Times New Roman" panose="02020603050405020304" pitchFamily="18" charset="0"/>
                <a:cs typeface="Times New Roman" panose="02020603050405020304" pitchFamily="18" charset="0"/>
              </a:rPr>
              <a:t>https://www.kaggle.com/competitions/house-prices-advanced-regression-techniques/data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342900">
              <a:lnSpc>
                <a:spcPct val="115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Much Is My House Worth?” - By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Brai</a:t>
            </a:r>
            <a:r>
              <a:rPr lang="en-US" sz="1200" dirty="0">
                <a:effectLst/>
                <a:latin typeface="Calibri" panose="020F0502020204030204" pitchFamily="34" charset="0"/>
                <a:ea typeface="Calibri" panose="020F0502020204030204" pitchFamily="34" charset="0"/>
                <a:cs typeface="Times New Roman" panose="02020603050405020304" pitchFamily="18" charset="0"/>
              </a:rPr>
              <a:t> Odion-</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Esene</a:t>
            </a:r>
            <a:r>
              <a:rPr lang="en-US" sz="1200" dirty="0">
                <a:effectLst/>
                <a:latin typeface="Calibri" panose="020F0502020204030204" pitchFamily="34" charset="0"/>
                <a:ea typeface="Calibri" panose="020F0502020204030204" pitchFamily="34" charset="0"/>
                <a:cs typeface="Times New Roman" panose="02020603050405020304" pitchFamily="18" charset="0"/>
              </a:rPr>
              <a:t>, Rachel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Witkowsk</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https://www.forbes.com/advisor/mortgages/how-much-is-my-house-worth/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342900">
              <a:lnSpc>
                <a:spcPct val="115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Much Is My Home Worth?”   By AJA MCCLANAHAN,</a:t>
            </a:r>
            <a:r>
              <a:rPr lang="en-US" sz="12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https://www.investopedia.com/how-much-is-my-home-worth-5213913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342900">
              <a:lnSpc>
                <a:spcPct val="115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 “U.S. Housing Analysis: Factors Explaining Variations in Prices Independent Econometric Project”  Written by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Jianbin</a:t>
            </a:r>
            <a:r>
              <a:rPr lang="en-US" sz="1200" dirty="0">
                <a:effectLst/>
                <a:latin typeface="Calibri" panose="020F0502020204030204" pitchFamily="34" charset="0"/>
                <a:ea typeface="Calibri" panose="020F0502020204030204" pitchFamily="34" charset="0"/>
                <a:cs typeface="Times New Roman" panose="02020603050405020304" pitchFamily="18" charset="0"/>
              </a:rPr>
              <a:t> Chen, </a:t>
            </a:r>
            <a:r>
              <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https://www.researchgate.net/publication/340418499_US_Housing_Analysis_Factors_Explaining_Variations_in_Prices_Independent_Econometric_Project</a:t>
            </a:r>
            <a:endParaRPr lang="en-US"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References</a:t>
            </a:r>
            <a:endParaRPr lang="en-US" dirty="0">
              <a:solidFill>
                <a:schemeClr val="bg1"/>
              </a:solidFill>
            </a:endParaRPr>
          </a:p>
        </p:txBody>
      </p:sp>
      <p:pic>
        <p:nvPicPr>
          <p:cNvPr id="21" name="Audio 20">
            <a:hlinkClick r:id="" action="ppaction://media"/>
            <a:extLst>
              <a:ext uri="{FF2B5EF4-FFF2-40B4-BE49-F238E27FC236}">
                <a16:creationId xmlns:a16="http://schemas.microsoft.com/office/drawing/2014/main" id="{BC369012-7D4B-A8DA-6EF8-678103D84B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3893305"/>
      </p:ext>
    </p:extLst>
  </p:cSld>
  <p:clrMapOvr>
    <a:masterClrMapping/>
  </p:clrMapOvr>
  <mc:AlternateContent xmlns:mc="http://schemas.openxmlformats.org/markup-compatibility/2006">
    <mc:Choice xmlns:p14="http://schemas.microsoft.com/office/powerpoint/2010/main" Requires="p14">
      <p:transition spd="slow" p14:dur="2000" advTm="4631"/>
    </mc:Choice>
    <mc:Fallback>
      <p:transition spd="slow" advTm="4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84539-D9DA-43F1-A27B-42D121467D78}"/>
              </a:ext>
            </a:extLst>
          </p:cNvPr>
          <p:cNvSpPr txBox="1"/>
          <p:nvPr/>
        </p:nvSpPr>
        <p:spPr>
          <a:xfrm>
            <a:off x="348344" y="4107256"/>
            <a:ext cx="5747656" cy="1015663"/>
          </a:xfrm>
          <a:prstGeom prst="rect">
            <a:avLst/>
          </a:prstGeom>
          <a:noFill/>
        </p:spPr>
        <p:txBody>
          <a:bodyPr wrap="square" rtlCol="0" anchor="ctr">
            <a:spAutoFit/>
          </a:bodyPr>
          <a:lstStyle/>
          <a:p>
            <a:r>
              <a:rPr lang="en-US" altLang="ko-KR" sz="6000" dirty="0">
                <a:solidFill>
                  <a:schemeClr val="accent2">
                    <a:lumMod val="50000"/>
                  </a:schemeClr>
                </a:solidFill>
                <a:cs typeface="Arial" pitchFamily="34" charset="0"/>
              </a:rPr>
              <a:t>THANK YOU</a:t>
            </a:r>
            <a:endParaRPr lang="ko-KR" altLang="en-US" sz="6000" dirty="0">
              <a:solidFill>
                <a:schemeClr val="accent2">
                  <a:lumMod val="50000"/>
                </a:schemeClr>
              </a:solidFill>
              <a:cs typeface="Arial" pitchFamily="34" charset="0"/>
            </a:endParaRPr>
          </a:p>
        </p:txBody>
      </p:sp>
      <p:pic>
        <p:nvPicPr>
          <p:cNvPr id="30" name="Audio 29">
            <a:hlinkClick r:id="" action="ppaction://media"/>
            <a:extLst>
              <a:ext uri="{FF2B5EF4-FFF2-40B4-BE49-F238E27FC236}">
                <a16:creationId xmlns:a16="http://schemas.microsoft.com/office/drawing/2014/main" id="{0B7FE392-AEF6-FD8B-E190-3C6E88D9206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3044286"/>
      </p:ext>
    </p:extLst>
  </p:cSld>
  <p:clrMapOvr>
    <a:masterClrMapping/>
  </p:clrMapOvr>
  <mc:AlternateContent xmlns:mc="http://schemas.openxmlformats.org/markup-compatibility/2006">
    <mc:Choice xmlns:p14="http://schemas.microsoft.com/office/powerpoint/2010/main" Requires="p14">
      <p:transition spd="slow" p14:dur="2000" advTm="5799"/>
    </mc:Choice>
    <mc:Fallback>
      <p:transition spd="slow" advTm="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44286" y="659710"/>
            <a:ext cx="2719767" cy="923330"/>
          </a:xfrm>
          <a:prstGeom prst="rect">
            <a:avLst/>
          </a:prstGeom>
          <a:noFill/>
        </p:spPr>
        <p:txBody>
          <a:bodyPr wrap="square" rtlCol="0" anchor="ctr">
            <a:spAutoFit/>
          </a:bodyPr>
          <a:lstStyle/>
          <a:p>
            <a:r>
              <a:rPr lang="en-US" altLang="ko-KR" sz="5400">
                <a:solidFill>
                  <a:schemeClr val="accent2">
                    <a:lumMod val="50000"/>
                  </a:schemeClr>
                </a:solidFill>
                <a:cs typeface="Arial" pitchFamily="34" charset="0"/>
              </a:rPr>
              <a:t>Agenda</a:t>
            </a:r>
            <a:endParaRPr lang="ko-KR" altLang="en-US" sz="5400" dirty="0">
              <a:solidFill>
                <a:schemeClr val="accent2">
                  <a:lumMod val="50000"/>
                </a:schemeClr>
              </a:solidFill>
              <a:cs typeface="Arial" pitchFamily="34" charset="0"/>
            </a:endParaRPr>
          </a:p>
        </p:txBody>
      </p:sp>
      <p:sp>
        <p:nvSpPr>
          <p:cNvPr id="7" name="TextBox 6">
            <a:extLst>
              <a:ext uri="{FF2B5EF4-FFF2-40B4-BE49-F238E27FC236}">
                <a16:creationId xmlns:a16="http://schemas.microsoft.com/office/drawing/2014/main" id="{0A708471-3063-4425-980E-9B5281F7F2E8}"/>
              </a:ext>
            </a:extLst>
          </p:cNvPr>
          <p:cNvSpPr txBox="1"/>
          <p:nvPr/>
        </p:nvSpPr>
        <p:spPr>
          <a:xfrm>
            <a:off x="6164506" y="1277764"/>
            <a:ext cx="5846519" cy="5016758"/>
          </a:xfrm>
          <a:prstGeom prst="rect">
            <a:avLst/>
          </a:prstGeom>
          <a:noFill/>
        </p:spPr>
        <p:txBody>
          <a:bodyPr wrap="square" lIns="108000" rIns="108000" rtlCol="0">
            <a:spAutoFit/>
          </a:bodyPr>
          <a:lstStyle/>
          <a:p>
            <a:pPr marL="285750" indent="-285750">
              <a:buFont typeface="Arial" panose="020B0604020202020204" pitchFamily="34" charset="0"/>
              <a:buChar char="•"/>
            </a:pPr>
            <a:r>
              <a:rPr lang="en" sz="3200">
                <a:solidFill>
                  <a:schemeClr val="bg1"/>
                </a:solidFill>
              </a:rPr>
              <a:t>Introduction</a:t>
            </a:r>
          </a:p>
          <a:p>
            <a:pPr marL="285750" indent="-285750">
              <a:buFont typeface="Arial" panose="020B0604020202020204" pitchFamily="34" charset="0"/>
              <a:buChar char="•"/>
            </a:pPr>
            <a:r>
              <a:rPr lang="en-US" sz="3200">
                <a:solidFill>
                  <a:schemeClr val="bg1"/>
                </a:solidFill>
              </a:rPr>
              <a:t>Dataset &amp; Source</a:t>
            </a:r>
          </a:p>
          <a:p>
            <a:pPr marL="285750" indent="-285750">
              <a:buFont typeface="Arial" panose="020B0604020202020204" pitchFamily="34" charset="0"/>
              <a:buChar char="•"/>
            </a:pPr>
            <a:r>
              <a:rPr lang="en-US" altLang="ko-KR" sz="3200">
                <a:solidFill>
                  <a:schemeClr val="bg1"/>
                </a:solidFill>
              </a:rPr>
              <a:t>Data Transformation</a:t>
            </a:r>
          </a:p>
          <a:p>
            <a:pPr marL="285750" indent="-285750">
              <a:buFont typeface="Arial" panose="020B0604020202020204" pitchFamily="34" charset="0"/>
              <a:buChar char="•"/>
            </a:pPr>
            <a:r>
              <a:rPr lang="en-US" sz="3200">
                <a:solidFill>
                  <a:schemeClr val="bg1"/>
                </a:solidFill>
              </a:rPr>
              <a:t>Exploratory Data Analysis</a:t>
            </a:r>
          </a:p>
          <a:p>
            <a:pPr marL="285750" indent="-285750">
              <a:buFont typeface="Arial" panose="020B0604020202020204" pitchFamily="34" charset="0"/>
              <a:buChar char="•"/>
            </a:pPr>
            <a:r>
              <a:rPr lang="en-US" sz="3200">
                <a:solidFill>
                  <a:schemeClr val="bg1"/>
                </a:solidFill>
              </a:rPr>
              <a:t>Risks / Contingencies</a:t>
            </a:r>
            <a:endParaRPr lang="en-US" altLang="ko-KR" sz="3200">
              <a:solidFill>
                <a:schemeClr val="bg1"/>
              </a:solidFill>
            </a:endParaRPr>
          </a:p>
          <a:p>
            <a:pPr marL="285750" indent="-285750">
              <a:buFont typeface="Arial" panose="020B0604020202020204" pitchFamily="34" charset="0"/>
              <a:buChar char="•"/>
            </a:pPr>
            <a:r>
              <a:rPr lang="en-US" sz="3200">
                <a:solidFill>
                  <a:schemeClr val="bg1"/>
                </a:solidFill>
              </a:rPr>
              <a:t>Models &amp; Metrics</a:t>
            </a:r>
          </a:p>
          <a:p>
            <a:pPr marL="285750" indent="-285750">
              <a:buFont typeface="Arial" panose="020B0604020202020204" pitchFamily="34" charset="0"/>
              <a:buChar char="•"/>
            </a:pPr>
            <a:r>
              <a:rPr lang="en-US" sz="3200">
                <a:solidFill>
                  <a:schemeClr val="bg1"/>
                </a:solidFill>
              </a:rPr>
              <a:t>Result Interpretation</a:t>
            </a:r>
          </a:p>
          <a:p>
            <a:pPr marL="285750" indent="-285750">
              <a:buFont typeface="Arial" panose="020B0604020202020204" pitchFamily="34" charset="0"/>
              <a:buChar char="•"/>
            </a:pPr>
            <a:r>
              <a:rPr lang="en-US" sz="3200">
                <a:solidFill>
                  <a:schemeClr val="bg1"/>
                </a:solidFill>
              </a:rPr>
              <a:t>Conclusion</a:t>
            </a:r>
          </a:p>
          <a:p>
            <a:pPr marL="285750" indent="-285750">
              <a:buFont typeface="Arial" panose="020B0604020202020204" pitchFamily="34" charset="0"/>
              <a:buChar char="•"/>
            </a:pPr>
            <a:r>
              <a:rPr lang="en-US" sz="3200">
                <a:solidFill>
                  <a:schemeClr val="bg1"/>
                </a:solidFill>
                <a:effectLst/>
                <a:latin typeface="Calibri" panose="020F0502020204030204" pitchFamily="34" charset="0"/>
                <a:ea typeface="Calibri" panose="020F0502020204030204" pitchFamily="34" charset="0"/>
                <a:cs typeface="Calibri" panose="020F0502020204030204" pitchFamily="34" charset="0"/>
              </a:rPr>
              <a:t>Ethical Considerations</a:t>
            </a:r>
            <a:endParaRPr lang="en-US" sz="3200">
              <a:solidFill>
                <a:schemeClr val="bg1"/>
              </a:solidFill>
            </a:endParaRPr>
          </a:p>
          <a:p>
            <a:pPr marL="285750" indent="-285750">
              <a:buFont typeface="Arial" panose="020B0604020202020204" pitchFamily="34" charset="0"/>
              <a:buChar char="•"/>
            </a:pPr>
            <a:r>
              <a:rPr lang="en-US" sz="3200" b="0" i="0" u="none" strike="noStrike">
                <a:solidFill>
                  <a:schemeClr val="bg1"/>
                </a:solidFill>
                <a:effectLst/>
                <a:latin typeface="Helvetica Neue"/>
              </a:rPr>
              <a:t>References</a:t>
            </a:r>
            <a:endParaRPr lang="en-US" sz="3200" dirty="0">
              <a:solidFill>
                <a:schemeClr val="bg1"/>
              </a:solidFill>
            </a:endParaRPr>
          </a:p>
        </p:txBody>
      </p:sp>
      <p:pic>
        <p:nvPicPr>
          <p:cNvPr id="13" name="Audio 12">
            <a:hlinkClick r:id="" action="ppaction://media"/>
            <a:extLst>
              <a:ext uri="{FF2B5EF4-FFF2-40B4-BE49-F238E27FC236}">
                <a16:creationId xmlns:a16="http://schemas.microsoft.com/office/drawing/2014/main" id="{E045E5C2-3465-D701-E483-7AFD14A2839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6650567"/>
      </p:ext>
    </p:extLst>
  </p:cSld>
  <p:clrMapOvr>
    <a:masterClrMapping/>
  </p:clrMapOvr>
  <mc:AlternateContent xmlns:mc="http://schemas.openxmlformats.org/markup-compatibility/2006">
    <mc:Choice xmlns:p14="http://schemas.microsoft.com/office/powerpoint/2010/main" Requires="p14">
      <p:transition spd="slow" p14:dur="2000" advTm="3081"/>
    </mc:Choice>
    <mc:Fallback>
      <p:transition spd="slow" advTm="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075153C1-0A06-4FB7-9807-E23CF87F5189}"/>
              </a:ext>
            </a:extLst>
          </p:cNvPr>
          <p:cNvSpPr txBox="1"/>
          <p:nvPr/>
        </p:nvSpPr>
        <p:spPr>
          <a:xfrm>
            <a:off x="6110287" y="2082377"/>
            <a:ext cx="5534025" cy="3688895"/>
          </a:xfrm>
          <a:prstGeom prst="rect">
            <a:avLst/>
          </a:prstGeom>
          <a:noFill/>
        </p:spPr>
        <p:txBody>
          <a:bodyPr wrap="square" rtlCol="0">
            <a:spAutoFit/>
          </a:bodyPr>
          <a:lstStyle/>
          <a:p>
            <a:pPr marL="228600" algn="just">
              <a:lnSpc>
                <a:spcPct val="115000"/>
              </a:lnSpc>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 recent years, the real estate industry has experienced rapid growth, making it an interesting area for research and experimentation. One common task in this field is forecasting house prices, which can be challenging due to the complex and dynamic nature of the market. </a:t>
            </a:r>
            <a:endParaRPr lang="en-US" sz="12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pPr>
            <a:endParaRPr lang="en-US" sz="12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228600" algn="just">
              <a:lnSpc>
                <a:spcPct val="115000"/>
              </a:lnSpc>
            </a:pPr>
            <a:r>
              <a:rPr lang="en-US" sz="1200" dirty="0">
                <a:solidFill>
                  <a:srgbClr val="000000"/>
                </a:solidFill>
                <a:latin typeface="Arial" panose="020B0604020202020204" pitchFamily="34" charset="0"/>
                <a:cs typeface="Times New Roman" panose="02020603050405020304" pitchFamily="18" charset="0"/>
              </a:rPr>
              <a:t>In this experiment, we will perform EDA and build models, to analyze data and make predictions about house prices. By applying this technique, we aim to gain insights into the factors that affect house prices and improve our ability to forecast them accurately.</a:t>
            </a:r>
          </a:p>
          <a:p>
            <a:pPr algn="just">
              <a:lnSpc>
                <a:spcPct val="115000"/>
              </a:lnSpc>
              <a:buSzPts val="1000"/>
              <a:tabLst>
                <a:tab pos="228600" algn="l"/>
              </a:tabLst>
            </a:pPr>
            <a:endPar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buSzPts val="1000"/>
              <a:tabLst>
                <a:tab pos="228600" algn="l"/>
              </a:tabLs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Business Problem : </a:t>
            </a:r>
          </a:p>
          <a:p>
            <a:pPr marL="228600" algn="just">
              <a:lnSpc>
                <a:spcPct val="115000"/>
              </a:lnSpc>
              <a:buSzPts val="1000"/>
              <a:tabLst>
                <a:tab pos="228600" algn="l"/>
              </a:tabLst>
            </a:pPr>
            <a:r>
              <a:rPr lang="en-US" sz="1200" dirty="0">
                <a:solidFill>
                  <a:srgbClr val="000000"/>
                </a:solidFill>
                <a:latin typeface="Arial" panose="020B0604020202020204" pitchFamily="34" charset="0"/>
                <a:cs typeface="Times New Roman" panose="02020603050405020304" pitchFamily="18" charset="0"/>
              </a:rPr>
              <a:t>Develop a machine learning model to address the below:</a:t>
            </a:r>
          </a:p>
          <a:p>
            <a:pPr marL="800100" lvl="1" indent="-342900" algn="just">
              <a:lnSpc>
                <a:spcPct val="115000"/>
              </a:lnSpc>
              <a:buFont typeface="Symbol" panose="05050102010706020507" pitchFamily="18" charset="2"/>
              <a:buChar char=""/>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Predict the sales price for each house.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gn="just">
              <a:lnSpc>
                <a:spcPct val="115000"/>
              </a:lnSpc>
              <a:buFont typeface="Symbol" panose="05050102010706020507" pitchFamily="18" charset="2"/>
              <a:buChar char=""/>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Evaluate Root-Mean-Squared-Error (RMSE) between the logarithm of the predicted value and the logarithm of the observed sales price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1">
            <a:extLst>
              <a:ext uri="{FF2B5EF4-FFF2-40B4-BE49-F238E27FC236}">
                <a16:creationId xmlns:a16="http://schemas.microsoft.com/office/drawing/2014/main" id="{69F1DB01-94BC-336B-01DD-EA708E79928D}"/>
              </a:ext>
            </a:extLst>
          </p:cNvPr>
          <p:cNvSpPr>
            <a:spLocks noGrp="1"/>
          </p:cNvSpPr>
          <p:nvPr>
            <p:ph type="body" sz="quarter" idx="10"/>
          </p:nvPr>
        </p:nvSpPr>
        <p:spPr>
          <a:xfrm>
            <a:off x="323850" y="339725"/>
            <a:ext cx="11572875" cy="723900"/>
          </a:xfrm>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Introduction</a:t>
            </a:r>
            <a:endParaRPr lang="en-US" dirty="0">
              <a:solidFill>
                <a:schemeClr val="bg1"/>
              </a:solidFill>
            </a:endParaRPr>
          </a:p>
        </p:txBody>
      </p:sp>
      <p:pic>
        <p:nvPicPr>
          <p:cNvPr id="1026" name="Picture 2" descr="GitHub - Lucastmarques/fine-tuning-house-price: A MLP model to ...">
            <a:extLst>
              <a:ext uri="{FF2B5EF4-FFF2-40B4-BE49-F238E27FC236}">
                <a16:creationId xmlns:a16="http://schemas.microsoft.com/office/drawing/2014/main" id="{BC903FEF-0496-DCB4-FFAA-87870CA38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08" y="2529457"/>
            <a:ext cx="5451615" cy="2768398"/>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169B4C17-1BC5-2FA2-423B-E8DA4176E1F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4814446"/>
      </p:ext>
    </p:extLst>
  </p:cSld>
  <p:clrMapOvr>
    <a:masterClrMapping/>
  </p:clrMapOvr>
  <mc:AlternateContent xmlns:mc="http://schemas.openxmlformats.org/markup-compatibility/2006">
    <mc:Choice xmlns:p14="http://schemas.microsoft.com/office/powerpoint/2010/main" Requires="p14">
      <p:transition spd="slow" p14:dur="2000" advTm="55646"/>
    </mc:Choice>
    <mc:Fallback>
      <p:transition spd="slow" advTm="55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377E396-5541-435E-97FF-26BC208AFFAC}"/>
              </a:ext>
            </a:extLst>
          </p:cNvPr>
          <p:cNvSpPr txBox="1"/>
          <p:nvPr/>
        </p:nvSpPr>
        <p:spPr>
          <a:xfrm>
            <a:off x="1099881" y="1908957"/>
            <a:ext cx="8501319" cy="4851841"/>
          </a:xfrm>
          <a:prstGeom prst="rect">
            <a:avLst/>
          </a:prstGeom>
          <a:noFill/>
        </p:spPr>
        <p:txBody>
          <a:bodyPr wrap="square" rtlCol="0">
            <a:spAutoFit/>
          </a:bodyPr>
          <a:lstStyle/>
          <a:p>
            <a:pPr marL="514350" marR="0" indent="-285750">
              <a:lnSpc>
                <a:spcPct val="115000"/>
              </a:lnSpc>
              <a:spcBef>
                <a:spcPts val="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 Ames Housing dataset was compiled by Dean De Cock for use in data science education. It's an incredible alternative for data scientists looking for a modernized and expanded version of the often-cited Boston Housing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indent="-285750">
              <a:lnSpc>
                <a:spcPct val="115000"/>
              </a:lnSpc>
              <a:spcBef>
                <a:spcPts val="0"/>
              </a:spcBef>
              <a:spcAft>
                <a:spcPts val="0"/>
              </a:spcAft>
              <a:buFont typeface="Arial" panose="020B0604020202020204" pitchFamily="34" charset="0"/>
              <a:buChar char="•"/>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File descriptions: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15000"/>
              </a:lnSpc>
              <a:buFont typeface="Arial" panose="020B0604020202020204" pitchFamily="34" charset="0"/>
              <a:buChar char="•"/>
            </a:pPr>
            <a:r>
              <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train.csv - the training dataset having 1460 records and 81 columns.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285750">
              <a:lnSpc>
                <a:spcPct val="115000"/>
              </a:lnSpc>
              <a:buFont typeface="Arial" panose="020B0604020202020204" pitchFamily="34" charset="0"/>
              <a:buChar char="•"/>
            </a:pPr>
            <a:r>
              <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data_description.txt - full description of each column, originally prepared by Dean De Cock but lightly edited to match the column names used.</a:t>
            </a:r>
          </a:p>
          <a:p>
            <a:pPr marL="971550" lvl="1" indent="-285750">
              <a:lnSpc>
                <a:spcPct val="115000"/>
              </a:lnSpc>
              <a:buFont typeface="Arial" panose="020B0604020202020204" pitchFamily="34" charset="0"/>
              <a:buChar char="•"/>
            </a:pPr>
            <a:r>
              <a:rPr lang="en-US" sz="1800" dirty="0">
                <a:solidFill>
                  <a:srgbClr val="3C4043"/>
                </a:solidFill>
                <a:effectLst/>
                <a:latin typeface="Arial" panose="020B0604020202020204" pitchFamily="34" charset="0"/>
                <a:ea typeface="Times New Roman" panose="02020603050405020304" pitchFamily="18" charset="0"/>
                <a:cs typeface="Times New Roman" panose="02020603050405020304" pitchFamily="18" charset="0"/>
              </a:rPr>
              <a:t>Column : </a:t>
            </a:r>
            <a:r>
              <a:rPr lang="en-US" sz="1800" b="1" dirty="0" err="1">
                <a:solidFill>
                  <a:srgbClr val="3C4043"/>
                </a:solidFill>
                <a:effectLst/>
                <a:latin typeface="Arial" panose="020B0604020202020204" pitchFamily="34" charset="0"/>
                <a:ea typeface="Times New Roman" panose="02020603050405020304" pitchFamily="18" charset="0"/>
                <a:cs typeface="Times New Roman" panose="02020603050405020304" pitchFamily="18" charset="0"/>
              </a:rPr>
              <a:t>SalePrice</a:t>
            </a:r>
            <a:r>
              <a:rPr lang="en-US" sz="1800" dirty="0">
                <a:solidFill>
                  <a:srgbClr val="3C4043"/>
                </a:solidFill>
                <a:effectLst/>
                <a:latin typeface="Arial" panose="020B0604020202020204" pitchFamily="34" charset="0"/>
                <a:ea typeface="Times New Roman" panose="02020603050405020304" pitchFamily="18" charset="0"/>
                <a:cs typeface="Times New Roman" panose="02020603050405020304" pitchFamily="18" charset="0"/>
              </a:rPr>
              <a:t> - the property's sale price in dollars. This is the target variable that we are trying to predict.</a:t>
            </a:r>
            <a:endPar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685800" lvl="1">
              <a:lnSpc>
                <a:spcPct val="115000"/>
              </a:lnSpc>
            </a:pPr>
            <a:endParaRPr lang="en-US"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marL="514350" indent="-285750">
              <a:lnSpc>
                <a:spcPct val="115000"/>
              </a:lnSpc>
              <a:buFont typeface="Arial" panose="020B0604020202020204" pitchFamily="34" charset="0"/>
              <a:buChar char="•"/>
            </a:pPr>
            <a:r>
              <a:rPr lang="en-US"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https://www.kaggle.com/competitions/house-prices-advanced-regression-techniques/data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Dataset &amp; Source</a:t>
            </a:r>
            <a:endParaRPr lang="en-US" dirty="0">
              <a:solidFill>
                <a:schemeClr val="bg1"/>
              </a:solidFill>
            </a:endParaRPr>
          </a:p>
        </p:txBody>
      </p:sp>
      <p:pic>
        <p:nvPicPr>
          <p:cNvPr id="23" name="Audio 22">
            <a:hlinkClick r:id="" action="ppaction://media"/>
            <a:extLst>
              <a:ext uri="{FF2B5EF4-FFF2-40B4-BE49-F238E27FC236}">
                <a16:creationId xmlns:a16="http://schemas.microsoft.com/office/drawing/2014/main" id="{763825F6-D5F7-456E-215A-0C86A76074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9092636"/>
      </p:ext>
    </p:extLst>
  </p:cSld>
  <p:clrMapOvr>
    <a:masterClrMapping/>
  </p:clrMapOvr>
  <mc:AlternateContent xmlns:mc="http://schemas.openxmlformats.org/markup-compatibility/2006">
    <mc:Choice xmlns:p14="http://schemas.microsoft.com/office/powerpoint/2010/main" Requires="p14">
      <p:transition spd="slow" p14:dur="2000" advTm="46000"/>
    </mc:Choice>
    <mc:Fallback>
      <p:transition spd="slow" advTm="4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Data Transformation</a:t>
            </a:r>
            <a:endParaRPr lang="en-US" dirty="0">
              <a:solidFill>
                <a:schemeClr val="bg1"/>
              </a:solidFill>
            </a:endParaRPr>
          </a:p>
        </p:txBody>
      </p:sp>
      <p:sp>
        <p:nvSpPr>
          <p:cNvPr id="2" name="TextBox 1">
            <a:extLst>
              <a:ext uri="{FF2B5EF4-FFF2-40B4-BE49-F238E27FC236}">
                <a16:creationId xmlns:a16="http://schemas.microsoft.com/office/drawing/2014/main" id="{FFD6157B-9F76-B5F1-0AC9-1E1E8E090A18}"/>
              </a:ext>
            </a:extLst>
          </p:cNvPr>
          <p:cNvSpPr txBox="1"/>
          <p:nvPr/>
        </p:nvSpPr>
        <p:spPr>
          <a:xfrm>
            <a:off x="957006" y="1327932"/>
            <a:ext cx="8501319" cy="4204356"/>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I have performed the duplicate checks,</a:t>
            </a:r>
            <a:r>
              <a:rPr lang="en-US" dirty="0">
                <a:latin typeface="Calibri" panose="020F0502020204030204" pitchFamily="34" charset="0"/>
                <a:ea typeface="Calibri" panose="020F0502020204030204" pitchFamily="34" charset="0"/>
                <a:cs typeface="Calibri" panose="020F0502020204030204" pitchFamily="34" charset="0"/>
              </a:rPr>
              <a:t> found none.</a:t>
            </a:r>
          </a:p>
          <a:p>
            <a:pPr marL="342900" marR="0" lvl="0" indent="-342900">
              <a:lnSpc>
                <a:spcPct val="150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The category attributes were also converted to numerical types using one-hot encoding. </a:t>
            </a:r>
          </a:p>
          <a:p>
            <a:pPr marL="342900" marR="0" lvl="0" indent="-342900">
              <a:lnSpc>
                <a:spcPct val="150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Most of the columns seem to be poorly correlated with one another. Generally, when making a predictive model, it would be preferable to train a model with features that are not too correlated with one another so that we do not need to deal with redundant features. </a:t>
            </a:r>
          </a:p>
          <a:p>
            <a:pPr marL="342900" marR="0" lvl="0" indent="-342900">
              <a:lnSpc>
                <a:spcPct val="150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All the variables were explored for numeric and non-numeric separately. Nearly 20  Columns were dropped as they were not adding value or poor correlation. </a:t>
            </a:r>
          </a:p>
          <a:p>
            <a:pPr marL="342900" marR="0" lvl="0" indent="-342900">
              <a:lnSpc>
                <a:spcPct val="150000"/>
              </a:lnSpc>
              <a:spcBef>
                <a:spcPts val="0"/>
              </a:spcBef>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Calibri" panose="020F0502020204030204" pitchFamily="34" charset="0"/>
              </a:rPr>
              <a:t>For eight Variables, Labelling of Categories in Numerical Features were performed</a:t>
            </a:r>
          </a:p>
        </p:txBody>
      </p:sp>
      <p:pic>
        <p:nvPicPr>
          <p:cNvPr id="15" name="Audio 14">
            <a:hlinkClick r:id="" action="ppaction://media"/>
            <a:extLst>
              <a:ext uri="{FF2B5EF4-FFF2-40B4-BE49-F238E27FC236}">
                <a16:creationId xmlns:a16="http://schemas.microsoft.com/office/drawing/2014/main" id="{5C8FE27E-EF38-8CA6-D559-F74BCFEFA6A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205791"/>
      </p:ext>
    </p:extLst>
  </p:cSld>
  <p:clrMapOvr>
    <a:masterClrMapping/>
  </p:clrMapOvr>
  <mc:AlternateContent xmlns:mc="http://schemas.openxmlformats.org/markup-compatibility/2006">
    <mc:Choice xmlns:p14="http://schemas.microsoft.com/office/powerpoint/2010/main" Requires="p14">
      <p:transition spd="slow" p14:dur="2000" advTm="39645"/>
    </mc:Choice>
    <mc:Fallback>
      <p:transition spd="slow" advTm="39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ABDA8D5-7B1D-2868-C725-9D4840B7560A}"/>
              </a:ext>
            </a:extLst>
          </p:cNvPr>
          <p:cNvGrpSpPr/>
          <p:nvPr/>
        </p:nvGrpSpPr>
        <p:grpSpPr>
          <a:xfrm>
            <a:off x="514182" y="2017377"/>
            <a:ext cx="5088321" cy="3064225"/>
            <a:chOff x="485607" y="1779252"/>
            <a:chExt cx="5088321" cy="3064225"/>
          </a:xfrm>
        </p:grpSpPr>
        <p:grpSp>
          <p:nvGrpSpPr>
            <p:cNvPr id="4" name="Group 3">
              <a:extLst>
                <a:ext uri="{FF2B5EF4-FFF2-40B4-BE49-F238E27FC236}">
                  <a16:creationId xmlns:a16="http://schemas.microsoft.com/office/drawing/2014/main" id="{37F433AE-78D5-6F3C-DECC-254278B3A712}"/>
                </a:ext>
              </a:extLst>
            </p:cNvPr>
            <p:cNvGrpSpPr/>
            <p:nvPr/>
          </p:nvGrpSpPr>
          <p:grpSpPr>
            <a:xfrm>
              <a:off x="485607" y="1779252"/>
              <a:ext cx="5088321" cy="3064225"/>
              <a:chOff x="4098364" y="1571764"/>
              <a:chExt cx="7301609" cy="4397082"/>
            </a:xfrm>
          </p:grpSpPr>
          <p:grpSp>
            <p:nvGrpSpPr>
              <p:cNvPr id="5" name="Graphic 55">
                <a:extLst>
                  <a:ext uri="{FF2B5EF4-FFF2-40B4-BE49-F238E27FC236}">
                    <a16:creationId xmlns:a16="http://schemas.microsoft.com/office/drawing/2014/main" id="{1334A842-C7E6-0188-CE63-EBA23A5B253C}"/>
                  </a:ext>
                </a:extLst>
              </p:cNvPr>
              <p:cNvGrpSpPr/>
              <p:nvPr/>
            </p:nvGrpSpPr>
            <p:grpSpPr>
              <a:xfrm>
                <a:off x="4910815" y="1571764"/>
                <a:ext cx="5616422" cy="3644404"/>
                <a:chOff x="5769768" y="3217068"/>
                <a:chExt cx="651510" cy="422754"/>
              </a:xfrm>
            </p:grpSpPr>
            <p:sp>
              <p:nvSpPr>
                <p:cNvPr id="33" name="Freeform: Shape 32">
                  <a:extLst>
                    <a:ext uri="{FF2B5EF4-FFF2-40B4-BE49-F238E27FC236}">
                      <a16:creationId xmlns:a16="http://schemas.microsoft.com/office/drawing/2014/main" id="{A43423E9-CE63-208A-1434-642E3C7EB6F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5A1A67A-EF30-F929-1282-97048C0EF99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CE12CDC2-30DF-432C-829D-681CE766C3EA}"/>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2592A7B-FC73-E589-59D4-AB9F53FC4B1A}"/>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CED7B13-6B6E-FAD6-6370-D5CB3935ED72}"/>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48F1A2A-1571-05F5-9246-5945DC845C41}"/>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B61586B-926C-11C9-B93A-7013D07DC50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C24965-320D-749A-0500-FDAD64988BBF}"/>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D8CC65-3337-2DB7-04DE-B3DC0550D97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A3A7786-AC69-8E97-DA86-934F65E57AB7}"/>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A3B218A-BF8E-10D5-0AB2-966BFE0C4591}"/>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4E8E8CD-D59A-5CF3-BFB2-E3ABAA597BC4}"/>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9232A4-F658-86DD-9BBF-25FB5AD9E24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2ABFC08-8BBA-E1B8-921F-EF8401C3354E}"/>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112385-D7BF-7C6F-1E13-6ECFF757AE37}"/>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31C70158-9077-292B-66BF-C6789A00F8EF}"/>
                  </a:ext>
                </a:extLst>
              </p:cNvPr>
              <p:cNvGrpSpPr/>
              <p:nvPr/>
            </p:nvGrpSpPr>
            <p:grpSpPr>
              <a:xfrm>
                <a:off x="5370712" y="5206368"/>
                <a:ext cx="4572000" cy="149296"/>
                <a:chOff x="5370712" y="5206368"/>
                <a:chExt cx="4572000" cy="149296"/>
              </a:xfrm>
            </p:grpSpPr>
            <p:sp>
              <p:nvSpPr>
                <p:cNvPr id="29" name="Rectangle 28">
                  <a:extLst>
                    <a:ext uri="{FF2B5EF4-FFF2-40B4-BE49-F238E27FC236}">
                      <a16:creationId xmlns:a16="http://schemas.microsoft.com/office/drawing/2014/main" id="{3D521143-AAA7-3D1E-1F7B-ECD3FA73A858}"/>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5699D6-66C1-3CFD-D396-FA50A418CCB9}"/>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E73D4E-E1F2-B01C-4E3D-1DB9BBE58DD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2C4BAA-296B-432E-D370-1D0F1465BBC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7A50711-D0C7-FA1C-06E5-5610DCA5A4CD}"/>
                  </a:ext>
                </a:extLst>
              </p:cNvPr>
              <p:cNvGrpSpPr/>
              <p:nvPr/>
            </p:nvGrpSpPr>
            <p:grpSpPr>
              <a:xfrm>
                <a:off x="7661590" y="1698465"/>
                <a:ext cx="114873" cy="114873"/>
                <a:chOff x="7627525" y="1132589"/>
                <a:chExt cx="234846" cy="234846"/>
              </a:xfrm>
            </p:grpSpPr>
            <p:sp>
              <p:nvSpPr>
                <p:cNvPr id="26" name="Oval 25">
                  <a:extLst>
                    <a:ext uri="{FF2B5EF4-FFF2-40B4-BE49-F238E27FC236}">
                      <a16:creationId xmlns:a16="http://schemas.microsoft.com/office/drawing/2014/main" id="{BD771639-C55B-01C2-B574-70CA5B1ED58D}"/>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A91954B-90B2-5052-B557-56251AC37E85}"/>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BE018D4-4146-8963-5F4A-0012BDF8AB23}"/>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Rounded Corners 23">
                <a:extLst>
                  <a:ext uri="{FF2B5EF4-FFF2-40B4-BE49-F238E27FC236}">
                    <a16:creationId xmlns:a16="http://schemas.microsoft.com/office/drawing/2014/main" id="{BBF8B9B5-4359-E22E-0094-397F25E74163}"/>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5B15CF-1339-36EF-0A79-277B3D00E29E}"/>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D2563B7-898C-88E9-916D-284AE9AD6C81}"/>
                </a:ext>
              </a:extLst>
            </p:cNvPr>
            <p:cNvSpPr txBox="1"/>
            <p:nvPr/>
          </p:nvSpPr>
          <p:spPr>
            <a:xfrm>
              <a:off x="960968" y="2370599"/>
              <a:ext cx="4095588" cy="1446550"/>
            </a:xfrm>
            <a:prstGeom prst="rect">
              <a:avLst/>
            </a:prstGeom>
            <a:noFill/>
          </p:spPr>
          <p:txBody>
            <a:bodyPr wrap="square" rtlCol="0" anchor="ctr">
              <a:spAutoFit/>
            </a:bodyPr>
            <a:lstStyle/>
            <a:p>
              <a:pPr algn="ctr"/>
              <a:r>
                <a:rPr lang="en-US" altLang="ko-KR" sz="4400" b="1" dirty="0">
                  <a:solidFill>
                    <a:srgbClr val="228EB5"/>
                  </a:solidFill>
                  <a:latin typeface="+mj-lt"/>
                  <a:cs typeface="Arial" pitchFamily="34" charset="0"/>
                </a:rPr>
                <a:t>Exploratory Data Analysis</a:t>
              </a:r>
              <a:endParaRPr lang="ko-KR" altLang="en-US" sz="4400" b="1" dirty="0">
                <a:solidFill>
                  <a:srgbClr val="228EB5"/>
                </a:solidFill>
                <a:latin typeface="+mj-lt"/>
                <a:cs typeface="Arial" pitchFamily="34" charset="0"/>
              </a:endParaRPr>
            </a:p>
          </p:txBody>
        </p:sp>
      </p:grpSp>
      <p:sp>
        <p:nvSpPr>
          <p:cNvPr id="38" name="Rectangle 7">
            <a:extLst>
              <a:ext uri="{FF2B5EF4-FFF2-40B4-BE49-F238E27FC236}">
                <a16:creationId xmlns:a16="http://schemas.microsoft.com/office/drawing/2014/main" id="{73893D6D-73CB-3A1E-63BC-1DEAB1724B75}"/>
              </a:ext>
            </a:extLst>
          </p:cNvPr>
          <p:cNvSpPr/>
          <p:nvPr/>
        </p:nvSpPr>
        <p:spPr>
          <a:xfrm rot="18900000">
            <a:off x="3336953" y="2317807"/>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9" name="Pie 24">
            <a:extLst>
              <a:ext uri="{FF2B5EF4-FFF2-40B4-BE49-F238E27FC236}">
                <a16:creationId xmlns:a16="http://schemas.microsoft.com/office/drawing/2014/main" id="{80E8A899-4A4C-C5C2-40EF-AA1DF83D6F4D}"/>
              </a:ext>
            </a:extLst>
          </p:cNvPr>
          <p:cNvSpPr/>
          <p:nvPr/>
        </p:nvSpPr>
        <p:spPr>
          <a:xfrm>
            <a:off x="2467799" y="2307862"/>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51" name="Audio 50">
            <a:hlinkClick r:id="" action="ppaction://media"/>
            <a:extLst>
              <a:ext uri="{FF2B5EF4-FFF2-40B4-BE49-F238E27FC236}">
                <a16:creationId xmlns:a16="http://schemas.microsoft.com/office/drawing/2014/main" id="{E9022F33-775B-2339-0FD0-A65449CE694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35550642"/>
      </p:ext>
    </p:extLst>
  </p:cSld>
  <p:clrMapOvr>
    <a:masterClrMapping/>
  </p:clrMapOvr>
  <mc:AlternateContent xmlns:mc="http://schemas.openxmlformats.org/markup-compatibility/2006">
    <mc:Choice xmlns:p14="http://schemas.microsoft.com/office/powerpoint/2010/main" Requires="p14">
      <p:transition spd="slow" p14:dur="2000" advTm="5231"/>
    </mc:Choice>
    <mc:Fallback>
      <p:transition spd="slow" advTm="5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Data Visualizations</a:t>
            </a:r>
          </a:p>
        </p:txBody>
      </p:sp>
      <p:sp>
        <p:nvSpPr>
          <p:cNvPr id="3" name="TextBox 2">
            <a:extLst>
              <a:ext uri="{FF2B5EF4-FFF2-40B4-BE49-F238E27FC236}">
                <a16:creationId xmlns:a16="http://schemas.microsoft.com/office/drawing/2014/main" id="{06854F67-BD90-7C31-7D4A-CA5149CB1179}"/>
              </a:ext>
            </a:extLst>
          </p:cNvPr>
          <p:cNvSpPr txBox="1"/>
          <p:nvPr/>
        </p:nvSpPr>
        <p:spPr>
          <a:xfrm>
            <a:off x="2524125" y="1377434"/>
            <a:ext cx="6096000" cy="369332"/>
          </a:xfrm>
          <a:prstGeom prst="rect">
            <a:avLst/>
          </a:prstGeom>
          <a:noFill/>
        </p:spPr>
        <p:txBody>
          <a:bodyPr wrap="square">
            <a:spAutoFit/>
          </a:bodyPr>
          <a:lstStyle/>
          <a:p>
            <a:pPr algn="ctr"/>
            <a:r>
              <a:rPr lang="en-US" sz="1800" b="1" dirty="0">
                <a:solidFill>
                  <a:srgbClr val="000000"/>
                </a:solidFill>
                <a:effectLst/>
                <a:latin typeface="Arial" panose="020B0604020202020204" pitchFamily="34" charset="0"/>
                <a:ea typeface="Times New Roman" panose="02020603050405020304" pitchFamily="18" charset="0"/>
              </a:rPr>
              <a:t>Target Class Distribution</a:t>
            </a:r>
            <a:endParaRPr lang="en-US" dirty="0"/>
          </a:p>
        </p:txBody>
      </p:sp>
      <p:pic>
        <p:nvPicPr>
          <p:cNvPr id="5" name="Picture 4">
            <a:extLst>
              <a:ext uri="{FF2B5EF4-FFF2-40B4-BE49-F238E27FC236}">
                <a16:creationId xmlns:a16="http://schemas.microsoft.com/office/drawing/2014/main" id="{420E19B6-8FED-1241-7B87-452D9F89E68E}"/>
              </a:ext>
            </a:extLst>
          </p:cNvPr>
          <p:cNvPicPr>
            <a:picLocks noChangeAspect="1"/>
          </p:cNvPicPr>
          <p:nvPr/>
        </p:nvPicPr>
        <p:blipFill>
          <a:blip r:embed="rId5"/>
          <a:stretch>
            <a:fillRect/>
          </a:stretch>
        </p:blipFill>
        <p:spPr>
          <a:xfrm>
            <a:off x="1751647" y="2060444"/>
            <a:ext cx="3231018" cy="2702056"/>
          </a:xfrm>
          <a:prstGeom prst="rect">
            <a:avLst/>
          </a:prstGeom>
        </p:spPr>
      </p:pic>
      <p:pic>
        <p:nvPicPr>
          <p:cNvPr id="6" name="Picture 5" descr="A graph of a function&#10;&#10;Description automatically generated">
            <a:extLst>
              <a:ext uri="{FF2B5EF4-FFF2-40B4-BE49-F238E27FC236}">
                <a16:creationId xmlns:a16="http://schemas.microsoft.com/office/drawing/2014/main" id="{EC46D4BB-12C2-3220-76A3-2A753DC27497}"/>
              </a:ext>
            </a:extLst>
          </p:cNvPr>
          <p:cNvPicPr>
            <a:picLocks noChangeAspect="1"/>
          </p:cNvPicPr>
          <p:nvPr/>
        </p:nvPicPr>
        <p:blipFill>
          <a:blip r:embed="rId6"/>
          <a:stretch>
            <a:fillRect/>
          </a:stretch>
        </p:blipFill>
        <p:spPr>
          <a:xfrm>
            <a:off x="5237890" y="2550229"/>
            <a:ext cx="3111364" cy="2212271"/>
          </a:xfrm>
          <a:prstGeom prst="rect">
            <a:avLst/>
          </a:prstGeom>
        </p:spPr>
      </p:pic>
      <p:pic>
        <p:nvPicPr>
          <p:cNvPr id="29" name="Audio 28">
            <a:hlinkClick r:id="" action="ppaction://media"/>
            <a:extLst>
              <a:ext uri="{FF2B5EF4-FFF2-40B4-BE49-F238E27FC236}">
                <a16:creationId xmlns:a16="http://schemas.microsoft.com/office/drawing/2014/main" id="{F8CEA5F2-2E54-198A-83CE-04BF535B8E0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3181353"/>
      </p:ext>
    </p:extLst>
  </p:cSld>
  <p:clrMapOvr>
    <a:masterClrMapping/>
  </p:clrMapOvr>
  <mc:AlternateContent xmlns:mc="http://schemas.openxmlformats.org/markup-compatibility/2006">
    <mc:Choice xmlns:p14="http://schemas.microsoft.com/office/powerpoint/2010/main" Requires="p14">
      <p:transition spd="slow" p14:dur="2000" advTm="30243"/>
    </mc:Choice>
    <mc:Fallback>
      <p:transition spd="slow" advTm="30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Data Visualizations</a:t>
            </a:r>
          </a:p>
        </p:txBody>
      </p:sp>
      <p:sp>
        <p:nvSpPr>
          <p:cNvPr id="3" name="TextBox 2">
            <a:extLst>
              <a:ext uri="{FF2B5EF4-FFF2-40B4-BE49-F238E27FC236}">
                <a16:creationId xmlns:a16="http://schemas.microsoft.com/office/drawing/2014/main" id="{06854F67-BD90-7C31-7D4A-CA5149CB1179}"/>
              </a:ext>
            </a:extLst>
          </p:cNvPr>
          <p:cNvSpPr txBox="1"/>
          <p:nvPr/>
        </p:nvSpPr>
        <p:spPr>
          <a:xfrm>
            <a:off x="3876354" y="1364360"/>
            <a:ext cx="4295775" cy="390363"/>
          </a:xfrm>
          <a:prstGeom prst="rect">
            <a:avLst/>
          </a:prstGeom>
          <a:noFill/>
        </p:spPr>
        <p:txBody>
          <a:bodyPr wrap="square">
            <a:spAutoFit/>
          </a:bodyPr>
          <a:lstStyle/>
          <a:p>
            <a:pPr marR="0" lvl="0" algn="ctr">
              <a:lnSpc>
                <a:spcPct val="115000"/>
              </a:lnSpc>
              <a:spcBef>
                <a:spcPts val="0"/>
              </a:spcBef>
              <a:spcAft>
                <a:spcPts val="0"/>
              </a:spcAft>
              <a:buSzPts val="1000"/>
              <a:tabLst>
                <a:tab pos="228600" algn="l"/>
              </a:tabLs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Feature Importance Visualizations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A graph of different colored bars&#10;&#10;Description automatically generated">
            <a:extLst>
              <a:ext uri="{FF2B5EF4-FFF2-40B4-BE49-F238E27FC236}">
                <a16:creationId xmlns:a16="http://schemas.microsoft.com/office/drawing/2014/main" id="{BA32A209-ECFD-3ED3-7B17-6D1CBC8DE865}"/>
              </a:ext>
            </a:extLst>
          </p:cNvPr>
          <p:cNvPicPr>
            <a:picLocks noChangeAspect="1"/>
          </p:cNvPicPr>
          <p:nvPr/>
        </p:nvPicPr>
        <p:blipFill>
          <a:blip r:embed="rId5"/>
          <a:stretch>
            <a:fillRect/>
          </a:stretch>
        </p:blipFill>
        <p:spPr>
          <a:xfrm>
            <a:off x="3562494" y="1925412"/>
            <a:ext cx="4743162" cy="2242360"/>
          </a:xfrm>
          <a:prstGeom prst="rect">
            <a:avLst/>
          </a:prstGeom>
        </p:spPr>
      </p:pic>
      <p:pic>
        <p:nvPicPr>
          <p:cNvPr id="4" name="Picture 3" descr="A graph of different colored bars&#10;&#10;Description automatically generated with medium confidence">
            <a:extLst>
              <a:ext uri="{FF2B5EF4-FFF2-40B4-BE49-F238E27FC236}">
                <a16:creationId xmlns:a16="http://schemas.microsoft.com/office/drawing/2014/main" id="{BC240467-8C88-C94D-6BB8-ACCC1A04FD6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3877" y="4340548"/>
            <a:ext cx="5191124" cy="2177943"/>
          </a:xfrm>
          <a:prstGeom prst="rect">
            <a:avLst/>
          </a:prstGeom>
          <a:noFill/>
          <a:ln>
            <a:noFill/>
          </a:ln>
        </p:spPr>
      </p:pic>
      <p:pic>
        <p:nvPicPr>
          <p:cNvPr id="7" name="Picture 6" descr="A graph of different colored bars&#10;&#10;Description automatically generated with medium confidence">
            <a:extLst>
              <a:ext uri="{FF2B5EF4-FFF2-40B4-BE49-F238E27FC236}">
                <a16:creationId xmlns:a16="http://schemas.microsoft.com/office/drawing/2014/main" id="{591ECD11-46C5-DA48-C190-09EFA74247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81581" y="4339504"/>
            <a:ext cx="5124450" cy="2178987"/>
          </a:xfrm>
          <a:prstGeom prst="rect">
            <a:avLst/>
          </a:prstGeom>
          <a:noFill/>
          <a:ln>
            <a:noFill/>
          </a:ln>
        </p:spPr>
      </p:pic>
      <p:pic>
        <p:nvPicPr>
          <p:cNvPr id="26" name="Audio 25">
            <a:hlinkClick r:id="" action="ppaction://media"/>
            <a:extLst>
              <a:ext uri="{FF2B5EF4-FFF2-40B4-BE49-F238E27FC236}">
                <a16:creationId xmlns:a16="http://schemas.microsoft.com/office/drawing/2014/main" id="{C0F191B2-B5D7-653C-0558-AB960951440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9083768"/>
      </p:ext>
    </p:extLst>
  </p:cSld>
  <p:clrMapOvr>
    <a:masterClrMapping/>
  </p:clrMapOvr>
  <mc:AlternateContent xmlns:mc="http://schemas.openxmlformats.org/markup-compatibility/2006">
    <mc:Choice xmlns:p14="http://schemas.microsoft.com/office/powerpoint/2010/main" Requires="p14">
      <p:transition spd="slow" p14:dur="2000" advTm="22569"/>
    </mc:Choice>
    <mc:Fallback>
      <p:transition spd="slow" advTm="2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
            <a:extLst>
              <a:ext uri="{FF2B5EF4-FFF2-40B4-BE49-F238E27FC236}">
                <a16:creationId xmlns:a16="http://schemas.microsoft.com/office/drawing/2014/main" id="{CDC2108B-FA8C-9031-87A8-E384C62C9819}"/>
              </a:ext>
            </a:extLst>
          </p:cNvPr>
          <p:cNvSpPr>
            <a:spLocks noGrp="1"/>
          </p:cNvSpPr>
          <p:nvPr>
            <p:ph type="body" sz="quarter" idx="10"/>
          </p:nvPr>
        </p:nvSpPr>
        <p:spPr>
          <a:prstGeom prst="rect">
            <a:avLst/>
          </a:prstGeom>
          <a:gradFill flip="none" rotWithShape="1">
            <a:gsLst>
              <a:gs pos="3000">
                <a:srgbClr val="0094C8"/>
              </a:gs>
              <a:gs pos="100000">
                <a:srgbClr val="00B0F0"/>
              </a:gs>
              <a:gs pos="53000">
                <a:srgbClr val="2DC8FF"/>
              </a:gs>
              <a:gs pos="76000">
                <a:srgbClr val="7DDDFF"/>
              </a:gs>
            </a:gsLst>
            <a:lin ang="2700000" scaled="1"/>
            <a:tileRect/>
          </a:gradFill>
        </p:spPr>
        <p:txBody>
          <a:bodyPr>
            <a:normAutofit fontScale="92500" lnSpcReduction="20000"/>
          </a:bodyPr>
          <a:lstStyle/>
          <a:p>
            <a:r>
              <a:rPr lang="en-US" sz="5400" dirty="0">
                <a:solidFill>
                  <a:schemeClr val="bg1"/>
                </a:solidFill>
              </a:rPr>
              <a:t>Data Visualizations</a:t>
            </a:r>
          </a:p>
        </p:txBody>
      </p:sp>
      <p:sp>
        <p:nvSpPr>
          <p:cNvPr id="4" name="TextBox 3">
            <a:extLst>
              <a:ext uri="{FF2B5EF4-FFF2-40B4-BE49-F238E27FC236}">
                <a16:creationId xmlns:a16="http://schemas.microsoft.com/office/drawing/2014/main" id="{FA9F268E-AC58-907F-18F6-076535B2055C}"/>
              </a:ext>
            </a:extLst>
          </p:cNvPr>
          <p:cNvSpPr txBox="1"/>
          <p:nvPr/>
        </p:nvSpPr>
        <p:spPr>
          <a:xfrm>
            <a:off x="1733550" y="1728869"/>
            <a:ext cx="2914650" cy="390363"/>
          </a:xfrm>
          <a:prstGeom prst="rect">
            <a:avLst/>
          </a:prstGeom>
          <a:noFill/>
        </p:spPr>
        <p:txBody>
          <a:bodyPr wrap="square">
            <a:spAutoFit/>
          </a:bodyPr>
          <a:lstStyle/>
          <a:p>
            <a:pPr marL="0" marR="0">
              <a:lnSpc>
                <a:spcPct val="115000"/>
              </a:lnSpc>
              <a:spcBef>
                <a:spcPts val="0"/>
              </a:spcBef>
              <a:spcAft>
                <a:spcPts val="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GrLivArea</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vs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8341943-E81F-76E1-544D-8988B0E47360}"/>
              </a:ext>
            </a:extLst>
          </p:cNvPr>
          <p:cNvSpPr txBox="1"/>
          <p:nvPr/>
        </p:nvSpPr>
        <p:spPr>
          <a:xfrm>
            <a:off x="7048500" y="1728868"/>
            <a:ext cx="2914650" cy="390363"/>
          </a:xfrm>
          <a:prstGeom prst="rect">
            <a:avLst/>
          </a:prstGeom>
          <a:noFill/>
        </p:spPr>
        <p:txBody>
          <a:bodyPr wrap="square">
            <a:spAutoFit/>
          </a:bodyPr>
          <a:lstStyle/>
          <a:p>
            <a:pPr marL="0" marR="0">
              <a:lnSpc>
                <a:spcPct val="115000"/>
              </a:lnSpc>
              <a:spcBef>
                <a:spcPts val="0"/>
              </a:spcBef>
              <a:spcAft>
                <a:spcPts val="0"/>
              </a:spcAft>
            </a:pP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PropAge</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vs </a:t>
            </a:r>
            <a:r>
              <a:rPr lang="en-US" sz="1800" b="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SalePrice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graph of different sizes and numbers&#10;&#10;Description automatically generated with medium confidence">
            <a:extLst>
              <a:ext uri="{FF2B5EF4-FFF2-40B4-BE49-F238E27FC236}">
                <a16:creationId xmlns:a16="http://schemas.microsoft.com/office/drawing/2014/main" id="{3A3A42EB-7445-5B93-57B9-217C367AAA8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00150" y="2271712"/>
            <a:ext cx="3981450" cy="3781425"/>
          </a:xfrm>
          <a:prstGeom prst="rect">
            <a:avLst/>
          </a:prstGeom>
          <a:noFill/>
          <a:ln>
            <a:noFill/>
          </a:ln>
        </p:spPr>
      </p:pic>
      <p:pic>
        <p:nvPicPr>
          <p:cNvPr id="9" name="Picture 8" descr="A graph of blue dots&#10;&#10;Description automatically generated with medium confidence">
            <a:extLst>
              <a:ext uri="{FF2B5EF4-FFF2-40B4-BE49-F238E27FC236}">
                <a16:creationId xmlns:a16="http://schemas.microsoft.com/office/drawing/2014/main" id="{4494D33E-476E-31B6-C7D4-5B4EF331C27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43675" y="2271712"/>
            <a:ext cx="3924300" cy="3726180"/>
          </a:xfrm>
          <a:prstGeom prst="rect">
            <a:avLst/>
          </a:prstGeom>
          <a:noFill/>
          <a:ln>
            <a:noFill/>
          </a:ln>
        </p:spPr>
      </p:pic>
      <p:pic>
        <p:nvPicPr>
          <p:cNvPr id="23" name="Audio 22">
            <a:hlinkClick r:id="" action="ppaction://media"/>
            <a:extLst>
              <a:ext uri="{FF2B5EF4-FFF2-40B4-BE49-F238E27FC236}">
                <a16:creationId xmlns:a16="http://schemas.microsoft.com/office/drawing/2014/main" id="{528C95ED-5BA8-5788-6EB7-989EE1B5E60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0794626"/>
      </p:ext>
    </p:extLst>
  </p:cSld>
  <p:clrMapOvr>
    <a:masterClrMapping/>
  </p:clrMapOvr>
  <mc:AlternateContent xmlns:mc="http://schemas.openxmlformats.org/markup-compatibility/2006">
    <mc:Choice xmlns:p14="http://schemas.microsoft.com/office/powerpoint/2010/main" Requires="p14">
      <p:transition spd="slow" p14:dur="2000" advTm="28368"/>
    </mc:Choice>
    <mc:Fallback>
      <p:transition spd="slow" advTm="28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heme/theme1.xml><?xml version="1.0" encoding="utf-8"?>
<a:theme xmlns:a="http://schemas.openxmlformats.org/drawingml/2006/main" name="Contents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TotalTime>
  <Words>1630</Words>
  <Application>Microsoft Office PowerPoint</Application>
  <PresentationFormat>Widescreen</PresentationFormat>
  <Paragraphs>98</Paragraphs>
  <Slides>18</Slides>
  <Notes>5</Notes>
  <HiddenSlides>0</HiddenSlides>
  <MMClips>18</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Calibri</vt:lpstr>
      <vt:lpstr>Gill Sans MT</vt:lpstr>
      <vt:lpstr>Helvetica</vt:lpstr>
      <vt:lpstr>Helvetica Neue</vt:lpstr>
      <vt:lpstr>Symbol</vt:lpstr>
      <vt:lpstr>Times New Roman</vt:lpstr>
      <vt:lpstr>Contents Slide Master</vt:lpstr>
      <vt:lpstr>Section Break Slide Master</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b.sashidhar@gmail.com</cp:lastModifiedBy>
  <cp:revision>117</cp:revision>
  <dcterms:created xsi:type="dcterms:W3CDTF">2020-01-20T05:08:25Z</dcterms:created>
  <dcterms:modified xsi:type="dcterms:W3CDTF">2024-05-27T22:54:46Z</dcterms:modified>
</cp:coreProperties>
</file>